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80" r:id="rId2"/>
    <p:sldId id="343" r:id="rId3"/>
    <p:sldId id="282" r:id="rId4"/>
    <p:sldId id="339" r:id="rId5"/>
    <p:sldId id="284" r:id="rId6"/>
    <p:sldId id="285" r:id="rId7"/>
    <p:sldId id="283" r:id="rId8"/>
    <p:sldId id="340" r:id="rId9"/>
    <p:sldId id="286" r:id="rId10"/>
    <p:sldId id="287" r:id="rId11"/>
    <p:sldId id="290" r:id="rId12"/>
    <p:sldId id="288" r:id="rId13"/>
    <p:sldId id="341"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87" autoAdjust="0"/>
    <p:restoredTop sz="50000" autoAdjust="0"/>
  </p:normalViewPr>
  <p:slideViewPr>
    <p:cSldViewPr snapToGrid="0">
      <p:cViewPr varScale="1">
        <p:scale>
          <a:sx n="72" d="100"/>
          <a:sy n="72" d="100"/>
        </p:scale>
        <p:origin x="1928"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084CF-9EFF-450A-B7E0-EF717791AF29}" type="datetimeFigureOut">
              <a:rPr lang="en-US" smtClean="0"/>
              <a:t>4/28/16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368E5E-649E-48BF-9375-68A8847F8C1E}" type="slidenum">
              <a:rPr lang="en-US" smtClean="0"/>
              <a:t>‹#›</a:t>
            </a:fld>
            <a:endParaRPr lang="en-US"/>
          </a:p>
        </p:txBody>
      </p:sp>
    </p:spTree>
    <p:extLst>
      <p:ext uri="{BB962C8B-B14F-4D97-AF65-F5344CB8AC3E}">
        <p14:creationId xmlns:p14="http://schemas.microsoft.com/office/powerpoint/2010/main" val="19938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1</a:t>
            </a:fld>
            <a:endParaRPr lang="en-US"/>
          </a:p>
        </p:txBody>
      </p:sp>
    </p:spTree>
    <p:extLst>
      <p:ext uri="{BB962C8B-B14F-4D97-AF65-F5344CB8AC3E}">
        <p14:creationId xmlns:p14="http://schemas.microsoft.com/office/powerpoint/2010/main" val="2438170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having to change the end-point values of existing nodes</a:t>
            </a:r>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37</a:t>
            </a:fld>
            <a:endParaRPr lang="en-US"/>
          </a:p>
        </p:txBody>
      </p:sp>
    </p:spTree>
    <p:extLst>
      <p:ext uri="{BB962C8B-B14F-4D97-AF65-F5344CB8AC3E}">
        <p14:creationId xmlns:p14="http://schemas.microsoft.com/office/powerpoint/2010/main" val="9876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node dies completely, and we need to bring up a replacement. At this point the replacement node needs to get a replica for 3 different ranges to reconstitute not only the data it is the first natural replica for, but also data that it is a secondary/tertiary natural replica for (though do recall no replica has ‘priority’ over another in Cassandra, this terminology is strictly to illustrate placement on the ring.)</a:t>
            </a:r>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39</a:t>
            </a:fld>
            <a:endParaRPr lang="en-US"/>
          </a:p>
        </p:txBody>
      </p:sp>
    </p:spTree>
    <p:extLst>
      <p:ext uri="{BB962C8B-B14F-4D97-AF65-F5344CB8AC3E}">
        <p14:creationId xmlns:p14="http://schemas.microsoft.com/office/powerpoint/2010/main" val="1474630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Start Cassandra on each new node. Allow two minutes between node initializations.</a:t>
            </a:r>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42</a:t>
            </a:fld>
            <a:endParaRPr lang="en-US"/>
          </a:p>
        </p:txBody>
      </p:sp>
    </p:spTree>
    <p:extLst>
      <p:ext uri="{BB962C8B-B14F-4D97-AF65-F5344CB8AC3E}">
        <p14:creationId xmlns:p14="http://schemas.microsoft.com/office/powerpoint/2010/main" val="104261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2</a:t>
            </a:fld>
            <a:endParaRPr lang="en-US"/>
          </a:p>
        </p:txBody>
      </p:sp>
    </p:spTree>
    <p:extLst>
      <p:ext uri="{BB962C8B-B14F-4D97-AF65-F5344CB8AC3E}">
        <p14:creationId xmlns:p14="http://schemas.microsoft.com/office/powerpoint/2010/main" val="146875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Column Families • </a:t>
            </a:r>
            <a:r>
              <a:rPr lang="en-US" altLang="zh-CN" dirty="0" err="1" smtClean="0"/>
              <a:t>Memtables</a:t>
            </a:r>
            <a:r>
              <a:rPr lang="en-US" altLang="zh-CN" dirty="0" smtClean="0"/>
              <a:t> • </a:t>
            </a:r>
            <a:r>
              <a:rPr lang="en-US" altLang="zh-CN" dirty="0" err="1" smtClean="0"/>
              <a:t>SSTables</a:t>
            </a:r>
            <a:r>
              <a:rPr lang="en-US" altLang="zh-CN" dirty="0" smtClean="0"/>
              <a:t> from </a:t>
            </a:r>
            <a:r>
              <a:rPr lang="en-US" altLang="zh-CN" dirty="0" err="1" smtClean="0"/>
              <a:t>google</a:t>
            </a:r>
            <a:r>
              <a:rPr lang="en-US" altLang="zh-CN" dirty="0" smtClean="0"/>
              <a:t> big table</a:t>
            </a:r>
          </a:p>
          <a:p>
            <a:r>
              <a:rPr lang="en-US" altLang="zh-CN" dirty="0" smtClean="0"/>
              <a:t>Consistent hashing • Partitioning • Replication  from dynamo</a:t>
            </a:r>
            <a:endParaRPr lang="zh-CN" altLang="en-US" dirty="0"/>
          </a:p>
        </p:txBody>
      </p:sp>
      <p:sp>
        <p:nvSpPr>
          <p:cNvPr id="4" name="灯片编号占位符 3"/>
          <p:cNvSpPr>
            <a:spLocks noGrp="1"/>
          </p:cNvSpPr>
          <p:nvPr>
            <p:ph type="sldNum" sz="quarter" idx="10"/>
          </p:nvPr>
        </p:nvSpPr>
        <p:spPr/>
        <p:txBody>
          <a:bodyPr/>
          <a:lstStyle/>
          <a:p>
            <a:fld id="{FA368E5E-649E-48BF-9375-68A8847F8C1E}" type="slidenum">
              <a:rPr lang="en-US" smtClean="0"/>
              <a:t>5</a:t>
            </a:fld>
            <a:endParaRPr lang="en-US"/>
          </a:p>
        </p:txBody>
      </p:sp>
    </p:spTree>
    <p:extLst>
      <p:ext uri="{BB962C8B-B14F-4D97-AF65-F5344CB8AC3E}">
        <p14:creationId xmlns:p14="http://schemas.microsoft.com/office/powerpoint/2010/main" val="195103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CAP theorem : In any given system, we can strongly support only two out of </a:t>
            </a:r>
            <a:r>
              <a:rPr lang="en-US" altLang="zh-CN" b="1" dirty="0" smtClean="0"/>
              <a:t>consistency</a:t>
            </a:r>
            <a:r>
              <a:rPr lang="en-US" altLang="zh-CN" dirty="0" smtClean="0"/>
              <a:t>, </a:t>
            </a:r>
            <a:r>
              <a:rPr lang="en-US" altLang="zh-CN" b="1" dirty="0" smtClean="0"/>
              <a:t>availability</a:t>
            </a:r>
            <a:r>
              <a:rPr lang="en-US" altLang="zh-CN" dirty="0" smtClean="0"/>
              <a:t> and </a:t>
            </a:r>
            <a:r>
              <a:rPr lang="en-US" altLang="zh-CN" b="1" dirty="0" smtClean="0"/>
              <a:t>partition tolerance</a:t>
            </a:r>
            <a:endParaRPr lang="zh-CN" altLang="en-US" b="1" dirty="0"/>
          </a:p>
        </p:txBody>
      </p:sp>
      <p:sp>
        <p:nvSpPr>
          <p:cNvPr id="4" name="灯片编号占位符 3"/>
          <p:cNvSpPr>
            <a:spLocks noGrp="1"/>
          </p:cNvSpPr>
          <p:nvPr>
            <p:ph type="sldNum" sz="quarter" idx="10"/>
          </p:nvPr>
        </p:nvSpPr>
        <p:spPr/>
        <p:txBody>
          <a:bodyPr/>
          <a:lstStyle/>
          <a:p>
            <a:fld id="{FA368E5E-649E-48BF-9375-68A8847F8C1E}" type="slidenum">
              <a:rPr lang="en-US" smtClean="0"/>
              <a:t>7</a:t>
            </a:fld>
            <a:endParaRPr lang="en-US"/>
          </a:p>
        </p:txBody>
      </p:sp>
    </p:spTree>
    <p:extLst>
      <p:ext uri="{BB962C8B-B14F-4D97-AF65-F5344CB8AC3E}">
        <p14:creationId xmlns:p14="http://schemas.microsoft.com/office/powerpoint/2010/main" val="1482172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From:</a:t>
            </a:r>
            <a:r>
              <a:rPr lang="en-US" altLang="zh-CN" baseline="0" dirty="0" smtClean="0"/>
              <a:t> http://www.slideshare.net/sameiralk/cassendra</a:t>
            </a:r>
            <a:endParaRPr lang="zh-CN" altLang="en-US" dirty="0"/>
          </a:p>
        </p:txBody>
      </p:sp>
      <p:sp>
        <p:nvSpPr>
          <p:cNvPr id="4" name="灯片编号占位符 3"/>
          <p:cNvSpPr>
            <a:spLocks noGrp="1"/>
          </p:cNvSpPr>
          <p:nvPr>
            <p:ph type="sldNum" sz="quarter" idx="10"/>
          </p:nvPr>
        </p:nvSpPr>
        <p:spPr/>
        <p:txBody>
          <a:bodyPr/>
          <a:lstStyle/>
          <a:p>
            <a:fld id="{FA368E5E-649E-48BF-9375-68A8847F8C1E}" type="slidenum">
              <a:rPr lang="en-US" smtClean="0"/>
              <a:t>10</a:t>
            </a:fld>
            <a:endParaRPr lang="en-US"/>
          </a:p>
        </p:txBody>
      </p:sp>
    </p:spTree>
    <p:extLst>
      <p:ext uri="{BB962C8B-B14F-4D97-AF65-F5344CB8AC3E}">
        <p14:creationId xmlns:p14="http://schemas.microsoft.com/office/powerpoint/2010/main" val="64419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https://cs.uwaterloo.ca/~tozsu/courses/CS848/W15/presentations/Cassandra.pdf</a:t>
            </a:r>
            <a:endParaRPr lang="zh-CN" altLang="en-US" dirty="0"/>
          </a:p>
        </p:txBody>
      </p:sp>
      <p:sp>
        <p:nvSpPr>
          <p:cNvPr id="4" name="灯片编号占位符 3"/>
          <p:cNvSpPr>
            <a:spLocks noGrp="1"/>
          </p:cNvSpPr>
          <p:nvPr>
            <p:ph type="sldNum" sz="quarter" idx="10"/>
          </p:nvPr>
        </p:nvSpPr>
        <p:spPr/>
        <p:txBody>
          <a:bodyPr/>
          <a:lstStyle/>
          <a:p>
            <a:fld id="{FA368E5E-649E-48BF-9375-68A8847F8C1E}" type="slidenum">
              <a:rPr lang="en-US" smtClean="0"/>
              <a:t>11</a:t>
            </a:fld>
            <a:endParaRPr lang="en-US"/>
          </a:p>
        </p:txBody>
      </p:sp>
    </p:spTree>
    <p:extLst>
      <p:ext uri="{BB962C8B-B14F-4D97-AF65-F5344CB8AC3E}">
        <p14:creationId xmlns:p14="http://schemas.microsoft.com/office/powerpoint/2010/main" val="168595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err="1" smtClean="0"/>
              <a:t>Supercolumns</a:t>
            </a:r>
            <a:r>
              <a:rPr lang="en-US" altLang="zh-CN" baseline="0" dirty="0" smtClean="0"/>
              <a:t> are gone. “Column families” have been replaced by tables, </a:t>
            </a:r>
            <a:r>
              <a:rPr lang="en-US" altLang="zh-CN" baseline="0" dirty="0" err="1" smtClean="0"/>
              <a:t>by:http</a:t>
            </a:r>
            <a:r>
              <a:rPr lang="en-US" altLang="zh-CN" baseline="0" dirty="0" smtClean="0"/>
              <a:t>://docs.datastax.com/en/articles/</a:t>
            </a:r>
            <a:r>
              <a:rPr lang="en-US" altLang="zh-CN" baseline="0" dirty="0" err="1" smtClean="0"/>
              <a:t>cassandra</a:t>
            </a:r>
            <a:r>
              <a:rPr lang="en-US" altLang="zh-CN" baseline="0" dirty="0" smtClean="0"/>
              <a:t>/cassandrathenandnow.html</a:t>
            </a:r>
          </a:p>
          <a:p>
            <a:endParaRPr lang="zh-CN" altLang="en-US" dirty="0"/>
          </a:p>
        </p:txBody>
      </p:sp>
      <p:sp>
        <p:nvSpPr>
          <p:cNvPr id="4" name="灯片编号占位符 3"/>
          <p:cNvSpPr>
            <a:spLocks noGrp="1"/>
          </p:cNvSpPr>
          <p:nvPr>
            <p:ph type="sldNum" sz="quarter" idx="10"/>
          </p:nvPr>
        </p:nvSpPr>
        <p:spPr/>
        <p:txBody>
          <a:bodyPr/>
          <a:lstStyle/>
          <a:p>
            <a:fld id="{FA368E5E-649E-48BF-9375-68A8847F8C1E}" type="slidenum">
              <a:rPr lang="en-US" smtClean="0"/>
              <a:t>12</a:t>
            </a:fld>
            <a:endParaRPr lang="en-US"/>
          </a:p>
        </p:txBody>
      </p:sp>
    </p:spTree>
    <p:extLst>
      <p:ext uri="{BB962C8B-B14F-4D97-AF65-F5344CB8AC3E}">
        <p14:creationId xmlns:p14="http://schemas.microsoft.com/office/powerpoint/2010/main" val="1074428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 than put all the</a:t>
            </a:r>
            <a:r>
              <a:rPr lang="en-US" baseline="0" dirty="0" smtClean="0"/>
              <a:t> data in </a:t>
            </a:r>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18</a:t>
            </a:fld>
            <a:endParaRPr lang="en-US"/>
          </a:p>
        </p:txBody>
      </p:sp>
    </p:spTree>
    <p:extLst>
      <p:ext uri="{BB962C8B-B14F-4D97-AF65-F5344CB8AC3E}">
        <p14:creationId xmlns:p14="http://schemas.microsoft.com/office/powerpoint/2010/main" val="571333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Node</a:t>
            </a:r>
          </a:p>
          <a:p>
            <a:r>
              <a:rPr lang="en-US" sz="1200" b="0" i="0" kern="1200" dirty="0" smtClean="0">
                <a:solidFill>
                  <a:schemeClr val="tx1"/>
                </a:solidFill>
                <a:effectLst/>
                <a:latin typeface="+mn-lt"/>
                <a:ea typeface="+mn-ea"/>
                <a:cs typeface="+mn-cs"/>
              </a:rPr>
              <a:t>Where you store your data. It is the basic infrastructure component of Cassandra.</a:t>
            </a:r>
          </a:p>
          <a:p>
            <a:r>
              <a:rPr lang="en-US" sz="1200" b="0" i="0" kern="1200" dirty="0" smtClean="0">
                <a:solidFill>
                  <a:schemeClr val="tx1"/>
                </a:solidFill>
                <a:effectLst/>
                <a:latin typeface="+mn-lt"/>
                <a:ea typeface="+mn-ea"/>
                <a:cs typeface="+mn-cs"/>
              </a:rPr>
              <a:t>Data center</a:t>
            </a:r>
          </a:p>
          <a:p>
            <a:r>
              <a:rPr lang="en-US" sz="1200" b="0" i="0" kern="1200" dirty="0" smtClean="0">
                <a:solidFill>
                  <a:schemeClr val="tx1"/>
                </a:solidFill>
                <a:effectLst/>
                <a:latin typeface="+mn-lt"/>
                <a:ea typeface="+mn-ea"/>
                <a:cs typeface="+mn-cs"/>
              </a:rPr>
              <a:t>A collection of related nodes. A data center can be a physical data center or virtual data center. Different workloads should use separate data centers, either physical or virtual. Replication is set by data center. Using separate data centers prevents Cassandra transactions from being impacted by other workloads and keeps requests close to each other for lower latency. Depending on the replication factor, data can be written to multiple data centers. However, data centers should never span physical locations.</a:t>
            </a:r>
          </a:p>
          <a:p>
            <a:r>
              <a:rPr lang="en-US" sz="1200" b="0" i="0" kern="1200" dirty="0" smtClean="0">
                <a:solidFill>
                  <a:schemeClr val="tx1"/>
                </a:solidFill>
                <a:effectLst/>
                <a:latin typeface="+mn-lt"/>
                <a:ea typeface="+mn-ea"/>
                <a:cs typeface="+mn-cs"/>
              </a:rPr>
              <a:t>Cluster</a:t>
            </a:r>
          </a:p>
          <a:p>
            <a:r>
              <a:rPr lang="en-US" sz="1200" b="0" i="0" kern="1200" dirty="0" smtClean="0">
                <a:solidFill>
                  <a:schemeClr val="tx1"/>
                </a:solidFill>
                <a:effectLst/>
                <a:latin typeface="+mn-lt"/>
                <a:ea typeface="+mn-ea"/>
                <a:cs typeface="+mn-cs"/>
              </a:rPr>
              <a:t>A cluster contains one or more data centers. It can span physical locations.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FA368E5E-649E-48BF-9375-68A8847F8C1E}" type="slidenum">
              <a:rPr lang="en-US" smtClean="0"/>
              <a:t>19</a:t>
            </a:fld>
            <a:endParaRPr lang="en-US"/>
          </a:p>
        </p:txBody>
      </p:sp>
    </p:spTree>
    <p:extLst>
      <p:ext uri="{BB962C8B-B14F-4D97-AF65-F5344CB8AC3E}">
        <p14:creationId xmlns:p14="http://schemas.microsoft.com/office/powerpoint/2010/main" val="1190497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p:nvPicPr>
        <p:blipFill>
          <a:blip r:embed="rId2" cstate="print"/>
          <a:stretch>
            <a:fillRect/>
          </a:stretch>
        </p:blipFill>
        <p:spPr>
          <a:xfrm>
            <a:off x="5185590" y="2981887"/>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3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100">
                <a:solidFill>
                  <a:schemeClr val="tx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990602"/>
            <a:ext cx="2743200" cy="8893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660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EC7872CA-63BD-4038-9769-46CAF23138E7}"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1500"/>
            </a:lvl1pPr>
            <a:lvl2pPr>
              <a:defRPr sz="1350"/>
            </a:lvl2pPr>
            <a:lvl3pPr>
              <a:defRPr sz="1200"/>
            </a:lvl3pPr>
            <a:lvl4pPr>
              <a:defRPr sz="1050"/>
            </a:lvl4pPr>
            <a:lvl5pPr>
              <a:defRPr sz="10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39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225" y="1433515"/>
            <a:ext cx="4019550" cy="3990975"/>
          </a:xfrm>
          <a:prstGeom prst="rect">
            <a:avLst/>
          </a:prstGeom>
        </p:spPr>
      </p:pic>
    </p:spTree>
    <p:extLst>
      <p:ext uri="{BB962C8B-B14F-4D97-AF65-F5344CB8AC3E}">
        <p14:creationId xmlns:p14="http://schemas.microsoft.com/office/powerpoint/2010/main" val="94201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3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1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649" y="2980946"/>
            <a:ext cx="3959371" cy="3877055"/>
          </a:xfrm>
          <a:prstGeom prst="rect">
            <a:avLst/>
          </a:prstGeom>
        </p:spPr>
      </p:pic>
    </p:spTree>
    <p:extLst>
      <p:ext uri="{BB962C8B-B14F-4D97-AF65-F5344CB8AC3E}">
        <p14:creationId xmlns:p14="http://schemas.microsoft.com/office/powerpoint/2010/main" val="1325619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p:nvPicPr>
        <p:blipFill>
          <a:blip r:embed="rId2" cstate="print"/>
          <a:stretch>
            <a:fillRect/>
          </a:stretch>
        </p:blipFill>
        <p:spPr>
          <a:xfrm>
            <a:off x="5185590" y="2981887"/>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762000" y="1447800"/>
            <a:ext cx="6858000" cy="1676400"/>
          </a:xfrm>
        </p:spPr>
        <p:txBody>
          <a:bodyPr anchor="b" anchorCtr="0"/>
          <a:lstStyle>
            <a:lvl1pPr algn="l">
              <a:defRPr lang="en-US" sz="3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1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EC7872CA-63BD-4038-9769-46CAF23138E7}" type="slidenum">
              <a:rPr lang="en-US" smtClean="0"/>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200" b="0">
                <a:solidFill>
                  <a:schemeClr val="tx2"/>
                </a:solidFill>
              </a:defRPr>
            </a:lvl1pPr>
          </a:lstStyle>
          <a:p>
            <a:endParaRPr lang="en-US"/>
          </a:p>
        </p:txBody>
      </p:sp>
    </p:spTree>
    <p:extLst>
      <p:ext uri="{BB962C8B-B14F-4D97-AF65-F5344CB8AC3E}">
        <p14:creationId xmlns:p14="http://schemas.microsoft.com/office/powerpoint/2010/main" val="2765824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lvl1pPr>
              <a:defRPr sz="2800"/>
            </a:lvl1pPr>
            <a:extLst/>
          </a:lstStyle>
          <a:p>
            <a:r>
              <a:rPr lang="en-US" noProof="1" smtClean="0"/>
              <a:t>Click to edit Master title style</a:t>
            </a:r>
            <a:endParaRPr lang="en-US" dirty="0"/>
          </a:p>
        </p:txBody>
      </p:sp>
      <p:sp>
        <p:nvSpPr>
          <p:cNvPr id="14" name="Rectangle 6"/>
          <p:cNvSpPr>
            <a:spLocks noGrp="1"/>
          </p:cNvSpPr>
          <p:nvPr>
            <p:ph idx="1"/>
          </p:nvPr>
        </p:nvSpPr>
        <p:spPr/>
        <p:txBody>
          <a:bodyPr>
            <a:normAutofit/>
          </a:bodyPr>
          <a:lstStyle>
            <a:lvl1pPr>
              <a:defRPr sz="2000"/>
            </a:lvl1pPr>
            <a:lvl2pPr>
              <a:defRPr sz="1600"/>
            </a:lvl2pPr>
            <a:lvl3pPr>
              <a:defRPr sz="1400"/>
            </a:lvl3pPr>
            <a:lvl4pPr>
              <a:defRPr sz="1400"/>
            </a:lvl4pPr>
            <a:lvl5pPr>
              <a:defRPr sz="1400"/>
            </a:lvl5pPr>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dirty="0"/>
          </a:p>
        </p:txBody>
      </p:sp>
      <p:sp>
        <p:nvSpPr>
          <p:cNvPr id="27" name="Rectangle 19"/>
          <p:cNvSpPr>
            <a:spLocks noGrp="1"/>
          </p:cNvSpPr>
          <p:nvPr>
            <p:ph type="ftr" sz="quarter" idx="11"/>
          </p:nvPr>
        </p:nvSpPr>
        <p:spPr/>
        <p:txBody>
          <a:bodyPr/>
          <a:lstStyle>
            <a:extLst/>
          </a:lstStyle>
          <a:p>
            <a:endParaRPr lang="en-US"/>
          </a:p>
        </p:txBody>
      </p:sp>
      <p:sp>
        <p:nvSpPr>
          <p:cNvPr id="24" name="Rectangle 26"/>
          <p:cNvSpPr>
            <a:spLocks noGrp="1"/>
          </p:cNvSpPr>
          <p:nvPr>
            <p:ph type="sldNum" sz="quarter" idx="12"/>
          </p:nvPr>
        </p:nvSpPr>
        <p:spPr/>
        <p:txBody>
          <a:bodyPr/>
          <a:lstStyle>
            <a:extLst/>
          </a:lstStyle>
          <a:p>
            <a:fld id="{EC7872CA-63BD-4038-9769-46CAF23138E7}" type="slidenum">
              <a:rPr lang="en-US" smtClean="0"/>
              <a:t>‹#›</a:t>
            </a:fld>
            <a:endParaRPr lang="en-US"/>
          </a:p>
        </p:txBody>
      </p:sp>
    </p:spTree>
    <p:extLst>
      <p:ext uri="{BB962C8B-B14F-4D97-AF65-F5344CB8AC3E}">
        <p14:creationId xmlns:p14="http://schemas.microsoft.com/office/powerpoint/2010/main" val="1901991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EC7872CA-63BD-4038-9769-46CAF23138E7}" type="slidenum">
              <a:rPr lang="en-US" smtClean="0"/>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a:p>
        </p:txBody>
      </p:sp>
    </p:spTree>
    <p:extLst>
      <p:ext uri="{BB962C8B-B14F-4D97-AF65-F5344CB8AC3E}">
        <p14:creationId xmlns:p14="http://schemas.microsoft.com/office/powerpoint/2010/main" val="407895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1500" b="1">
                <a:solidFill>
                  <a:schemeClr val="tx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1500"/>
            </a:lvl1pPr>
            <a:lvl2pPr>
              <a:defRPr sz="1350"/>
            </a:lvl2pPr>
            <a:lvl3pPr>
              <a:defRPr sz="1200"/>
            </a:lvl3pPr>
            <a:lvl4pPr>
              <a:defRPr sz="1050"/>
            </a:lvl4pPr>
            <a:lvl5pPr>
              <a:defRPr sz="10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1500" b="1">
                <a:solidFill>
                  <a:schemeClr val="tx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1500"/>
            </a:lvl1pPr>
            <a:lvl2pPr>
              <a:defRPr sz="1350"/>
            </a:lvl2pPr>
            <a:lvl3pPr>
              <a:defRPr sz="1200"/>
            </a:lvl3pPr>
            <a:lvl4pPr>
              <a:defRPr sz="1050"/>
            </a:lvl4pPr>
            <a:lvl5pPr>
              <a:defRPr sz="105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EC7872CA-63BD-4038-9769-46CAF23138E7}" type="slidenum">
              <a:rPr lang="en-US" smtClean="0"/>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a:p>
        </p:txBody>
      </p:sp>
    </p:spTree>
    <p:extLst>
      <p:ext uri="{BB962C8B-B14F-4D97-AF65-F5344CB8AC3E}">
        <p14:creationId xmlns:p14="http://schemas.microsoft.com/office/powerpoint/2010/main" val="3785699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EC7872CA-63BD-4038-9769-46CAF23138E7}" type="slidenum">
              <a:rPr lang="en-US" smtClean="0"/>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a:p>
        </p:txBody>
      </p:sp>
    </p:spTree>
    <p:extLst>
      <p:ext uri="{BB962C8B-B14F-4D97-AF65-F5344CB8AC3E}">
        <p14:creationId xmlns:p14="http://schemas.microsoft.com/office/powerpoint/2010/main" val="43401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 y="6391658"/>
            <a:ext cx="459297" cy="365125"/>
          </a:xfrm>
        </p:spPr>
        <p:txBody>
          <a:bodyPr/>
          <a:lstStyle/>
          <a:p>
            <a:fld id="{EC7872CA-63BD-4038-9769-46CAF23138E7}" type="slidenum">
              <a:rPr lang="en-US" smtClean="0"/>
              <a:t>‹#›</a:t>
            </a:fld>
            <a:endParaRPr lang="en-US"/>
          </a:p>
        </p:txBody>
      </p:sp>
      <p:sp>
        <p:nvSpPr>
          <p:cNvPr id="3" name="Rectangle 19"/>
          <p:cNvSpPr>
            <a:spLocks noGrp="1"/>
          </p:cNvSpPr>
          <p:nvPr>
            <p:ph type="ftr" sz="quarter" idx="11"/>
          </p:nvPr>
        </p:nvSpPr>
        <p:spPr>
          <a:xfrm>
            <a:off x="457200" y="6400800"/>
            <a:ext cx="5105400" cy="304800"/>
          </a:xfrm>
        </p:spPr>
        <p:txBody>
          <a:bodyPr/>
          <a:lstStyle>
            <a:extLst/>
          </a:lstStyle>
          <a:p>
            <a:endParaRPr lang="en-US"/>
          </a:p>
        </p:txBody>
      </p:sp>
    </p:spTree>
    <p:extLst>
      <p:ext uri="{BB962C8B-B14F-4D97-AF65-F5344CB8AC3E}">
        <p14:creationId xmlns:p14="http://schemas.microsoft.com/office/powerpoint/2010/main" val="393997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24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2"/>
            <a:ext cx="5294018" cy="4648199"/>
          </a:xfrm>
        </p:spPr>
        <p:txBody>
          <a:bodyPr/>
          <a:lstStyle>
            <a:lvl1pPr>
              <a:defRPr sz="1800"/>
            </a:lvl1pPr>
            <a:lvl2pPr>
              <a:defRPr sz="1650"/>
            </a:lvl2pPr>
            <a:lvl3pPr>
              <a:defRPr sz="1500"/>
            </a:lvl3pPr>
            <a:lvl4pPr>
              <a:defRPr sz="1350"/>
            </a:lvl4pPr>
            <a:lvl5pPr>
              <a:defRPr sz="135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8" y="1524000"/>
            <a:ext cx="2673657" cy="4648200"/>
          </a:xfrm>
        </p:spPr>
        <p:txBody>
          <a:bodyPr>
            <a:normAutofit/>
          </a:bodyPr>
          <a:lstStyle>
            <a:lvl1pPr marL="0" indent="0">
              <a:buNone/>
              <a:defRPr sz="15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EC7872CA-63BD-4038-9769-46CAF23138E7}" type="slidenum">
              <a:rPr lang="en-US" smtClean="0"/>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a:p>
        </p:txBody>
      </p:sp>
    </p:spTree>
    <p:extLst>
      <p:ext uri="{BB962C8B-B14F-4D97-AF65-F5344CB8AC3E}">
        <p14:creationId xmlns:p14="http://schemas.microsoft.com/office/powerpoint/2010/main" val="3044717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900">
                <a:solidFill>
                  <a:schemeClr val="tx1">
                    <a:lumMod val="85000"/>
                    <a:lumOff val="15000"/>
                  </a:schemeClr>
                </a:solidFill>
                <a:latin typeface="+mj-lt"/>
              </a:defRPr>
            </a:lvl1pPr>
          </a:lstStyle>
          <a:p>
            <a:fld id="{EC7872CA-63BD-4038-9769-46CAF23138E7}" type="slidenum">
              <a:rPr lang="en-US" smtClean="0"/>
              <a:t>‹#›</a:t>
            </a:fld>
            <a:endParaRPr lang="en-US"/>
          </a:p>
        </p:txBody>
      </p:sp>
      <p:sp>
        <p:nvSpPr>
          <p:cNvPr id="9" name="Rectangle 8"/>
          <p:cNvSpPr/>
          <p:nvPr/>
        </p:nvSpPr>
        <p:spPr>
          <a:xfrm>
            <a:off x="457200" y="1234968"/>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486400" y="6400800"/>
            <a:ext cx="3352800" cy="300082"/>
          </a:xfrm>
          <a:prstGeom prst="rect">
            <a:avLst/>
          </a:prstGeom>
          <a:noFill/>
          <a:ln>
            <a:noFill/>
          </a:ln>
        </p:spPr>
        <p:txBody>
          <a:bodyPr wrap="square" rtlCol="0">
            <a:spAutoFit/>
          </a:bodyPr>
          <a:lstStyle/>
          <a:p>
            <a:pPr algn="r"/>
            <a:r>
              <a:rPr lang="en-US" sz="1350" dirty="0" smtClean="0">
                <a:solidFill>
                  <a:schemeClr val="bg2"/>
                </a:solidFill>
                <a:latin typeface="Times New Roman" pitchFamily="18" charset="0"/>
                <a:cs typeface="Times New Roman" pitchFamily="18" charset="0"/>
              </a:rPr>
              <a:t>Worcester Polytechnic Institute</a:t>
            </a:r>
            <a:endParaRPr lang="en-US" sz="1350"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200" b="0">
                <a:solidFill>
                  <a:schemeClr val="tx2"/>
                </a:solidFill>
              </a:defRPr>
            </a:lvl1pPr>
          </a:lstStyle>
          <a:p>
            <a:endParaRPr lang="en-US"/>
          </a:p>
        </p:txBody>
      </p:sp>
    </p:spTree>
    <p:extLst>
      <p:ext uri="{BB962C8B-B14F-4D97-AF65-F5344CB8AC3E}">
        <p14:creationId xmlns:p14="http://schemas.microsoft.com/office/powerpoint/2010/main" val="1819868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spcBef>
          <a:spcPct val="0"/>
        </a:spcBef>
        <a:buNone/>
        <a:defRPr sz="24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05740" indent="-205740" algn="l" defTabSz="685800" rtl="0" eaLnBrk="1" latinLnBrk="0" hangingPunct="1">
        <a:lnSpc>
          <a:spcPct val="95000"/>
        </a:lnSpc>
        <a:spcBef>
          <a:spcPts val="900"/>
        </a:spcBef>
        <a:buClr>
          <a:schemeClr val="bg2"/>
        </a:buClr>
        <a:buFont typeface="Arial" pitchFamily="34" charset="0"/>
        <a:buChar char="•"/>
        <a:defRPr sz="1800" kern="1200">
          <a:solidFill>
            <a:schemeClr val="tx1"/>
          </a:solidFill>
          <a:latin typeface="Verdana" pitchFamily="34" charset="0"/>
          <a:ea typeface="Verdana" pitchFamily="34" charset="0"/>
          <a:cs typeface="Verdana" pitchFamily="34" charset="0"/>
        </a:defRPr>
      </a:lvl1pPr>
      <a:lvl2pPr marL="445770" indent="-205740" algn="l" defTabSz="685800" rtl="0" eaLnBrk="1" latinLnBrk="0" hangingPunct="1">
        <a:lnSpc>
          <a:spcPct val="95000"/>
        </a:lnSpc>
        <a:spcBef>
          <a:spcPts val="450"/>
        </a:spcBef>
        <a:buClr>
          <a:schemeClr val="bg2"/>
        </a:buClr>
        <a:buFont typeface="Verdana" pitchFamily="34" charset="0"/>
        <a:buChar char="─"/>
        <a:defRPr sz="1500" kern="1200">
          <a:solidFill>
            <a:schemeClr val="tx1"/>
          </a:solidFill>
          <a:latin typeface="Verdana" pitchFamily="34" charset="0"/>
          <a:ea typeface="Verdana" pitchFamily="34" charset="0"/>
          <a:cs typeface="Verdana" pitchFamily="34" charset="0"/>
        </a:defRPr>
      </a:lvl2pPr>
      <a:lvl3pPr marL="651510" indent="-171450" algn="l" defTabSz="685800" rtl="0" eaLnBrk="1" latinLnBrk="0" hangingPunct="1">
        <a:lnSpc>
          <a:spcPct val="95000"/>
        </a:lnSpc>
        <a:spcBef>
          <a:spcPts val="450"/>
        </a:spcBef>
        <a:buClr>
          <a:schemeClr val="bg2"/>
        </a:buClr>
        <a:buFont typeface="Wingdings" pitchFamily="2" charset="2"/>
        <a:buChar char="§"/>
        <a:defRPr sz="1350" kern="1200">
          <a:solidFill>
            <a:schemeClr val="tx1"/>
          </a:solidFill>
          <a:latin typeface="Verdana" pitchFamily="34" charset="0"/>
          <a:ea typeface="Verdana" pitchFamily="34" charset="0"/>
          <a:cs typeface="Verdana" pitchFamily="34" charset="0"/>
        </a:defRPr>
      </a:lvl3pPr>
      <a:lvl4pPr marL="857250" indent="-171450" algn="l" defTabSz="685800" rtl="0" eaLnBrk="1" latinLnBrk="0" hangingPunct="1">
        <a:lnSpc>
          <a:spcPct val="95000"/>
        </a:lnSpc>
        <a:spcBef>
          <a:spcPts val="450"/>
        </a:spcBef>
        <a:buClr>
          <a:schemeClr val="bg2"/>
        </a:buClr>
        <a:buFont typeface="Courier New" pitchFamily="49" charset="0"/>
        <a:buChar char="o"/>
        <a:defRPr sz="1200" kern="1200">
          <a:solidFill>
            <a:schemeClr val="tx1"/>
          </a:solidFill>
          <a:latin typeface="Verdana" pitchFamily="34" charset="0"/>
          <a:ea typeface="Verdana" pitchFamily="34" charset="0"/>
          <a:cs typeface="Verdana" pitchFamily="34" charset="0"/>
        </a:defRPr>
      </a:lvl4pPr>
      <a:lvl5pPr marL="1028700" indent="-171450" algn="l" defTabSz="685800" rtl="0" eaLnBrk="1" latinLnBrk="0" hangingPunct="1">
        <a:lnSpc>
          <a:spcPct val="95000"/>
        </a:lnSpc>
        <a:spcBef>
          <a:spcPts val="450"/>
        </a:spcBef>
        <a:buClr>
          <a:schemeClr val="bg2"/>
        </a:buClr>
        <a:buFont typeface="Arial" pitchFamily="34" charset="0"/>
        <a:buChar char="•"/>
        <a:defRPr sz="1200" kern="1200" baseline="0">
          <a:solidFill>
            <a:schemeClr val="tx1"/>
          </a:solidFill>
          <a:latin typeface="Verdana" pitchFamily="34" charset="0"/>
          <a:ea typeface="Verdana" pitchFamily="34" charset="0"/>
          <a:cs typeface="Verdana" pitchFamily="34" charset="0"/>
        </a:defRPr>
      </a:lvl5pPr>
      <a:lvl6pPr marL="1234440" indent="-171450" algn="l" defTabSz="685800" rtl="0" eaLnBrk="1" latinLnBrk="0" hangingPunct="1">
        <a:spcBef>
          <a:spcPct val="20000"/>
        </a:spcBef>
        <a:buClr>
          <a:schemeClr val="accent1"/>
        </a:buClr>
        <a:buFont typeface="Arial" pitchFamily="34" charset="0"/>
        <a:buChar char="•"/>
        <a:defRPr sz="1200" kern="1200">
          <a:solidFill>
            <a:schemeClr val="tx2"/>
          </a:solidFill>
          <a:latin typeface="+mn-lt"/>
          <a:ea typeface="+mn-ea"/>
          <a:cs typeface="+mn-cs"/>
        </a:defRPr>
      </a:lvl6pPr>
      <a:lvl7pPr marL="1426464" indent="-171450" algn="l" defTabSz="685800" rtl="0" eaLnBrk="1" latinLnBrk="0" hangingPunct="1">
        <a:spcBef>
          <a:spcPct val="20000"/>
        </a:spcBef>
        <a:buClr>
          <a:schemeClr val="accent1"/>
        </a:buClr>
        <a:buFont typeface="Arial" pitchFamily="34" charset="0"/>
        <a:buChar char="•"/>
        <a:defRPr sz="1200" kern="1200">
          <a:solidFill>
            <a:schemeClr val="tx2"/>
          </a:solidFill>
          <a:latin typeface="+mn-lt"/>
          <a:ea typeface="+mn-ea"/>
          <a:cs typeface="+mn-cs"/>
        </a:defRPr>
      </a:lvl7pPr>
      <a:lvl8pPr marL="1645920" indent="-171450" algn="l" defTabSz="685800" rtl="0" eaLnBrk="1" latinLnBrk="0" hangingPunct="1">
        <a:spcBef>
          <a:spcPct val="20000"/>
        </a:spcBef>
        <a:buClr>
          <a:schemeClr val="accent1"/>
        </a:buClr>
        <a:buFont typeface="Arial" pitchFamily="34" charset="0"/>
        <a:buChar char="•"/>
        <a:defRPr sz="1200" kern="1200">
          <a:solidFill>
            <a:schemeClr val="tx2"/>
          </a:solidFill>
          <a:latin typeface="+mn-lt"/>
          <a:ea typeface="+mn-ea"/>
          <a:cs typeface="+mn-cs"/>
        </a:defRPr>
      </a:lvl8pPr>
      <a:lvl9pPr marL="1851660" indent="-171450" algn="l" defTabSz="685800" rtl="0" eaLnBrk="1" latinLnBrk="0" hangingPunct="1">
        <a:spcBef>
          <a:spcPct val="20000"/>
        </a:spcBef>
        <a:buClr>
          <a:schemeClr val="accent1"/>
        </a:buClr>
        <a:buFont typeface="Arial" pitchFamily="34" charset="0"/>
        <a:buChar char="•"/>
        <a:defRPr sz="120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3" Type="http://schemas.openxmlformats.org/officeDocument/2006/relationships/hyperlink" Target="https://cs.uwaterloo.ca/~tozsu/courses/CS848/W15/presentations/Cassandra.pdf" TargetMode="External"/><Relationship Id="rId4" Type="http://schemas.openxmlformats.org/officeDocument/2006/relationships/hyperlink" Target="http://www.tutorialspoint.com/cassandra/cassandra_referenced_api.htm"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docs.datastax.com/en/archived/cassandra/1.1/docs/dml/data_consistency.html#hinted-handoff-writ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1900989" y="3685674"/>
            <a:ext cx="6858000" cy="990600"/>
          </a:xfrm>
        </p:spPr>
        <p:txBody>
          <a:bodyPr/>
          <a:lstStyle/>
          <a:p>
            <a:r>
              <a:rPr lang="en-US" altLang="zh-CN" dirty="0" smtClean="0"/>
              <a:t>—— A Decentralized Structured Storage System</a:t>
            </a:r>
            <a:endParaRPr lang="zh-CN" altLang="en-US" dirty="0"/>
          </a:p>
        </p:txBody>
      </p:sp>
      <p:pic>
        <p:nvPicPr>
          <p:cNvPr id="6" name="Shape 29"/>
          <p:cNvPicPr preferRelativeResize="0"/>
          <p:nvPr/>
        </p:nvPicPr>
        <p:blipFill>
          <a:blip r:embed="rId3"/>
          <a:stretch>
            <a:fillRect/>
          </a:stretch>
        </p:blipFill>
        <p:spPr>
          <a:xfrm>
            <a:off x="5666873" y="813637"/>
            <a:ext cx="3296653" cy="1318460"/>
          </a:xfrm>
          <a:prstGeom prst="rect">
            <a:avLst/>
          </a:prstGeom>
        </p:spPr>
      </p:pic>
      <p:sp>
        <p:nvSpPr>
          <p:cNvPr id="7" name="副标题 1"/>
          <p:cNvSpPr txBox="1">
            <a:spLocks/>
          </p:cNvSpPr>
          <p:nvPr/>
        </p:nvSpPr>
        <p:spPr>
          <a:xfrm>
            <a:off x="457200" y="2931695"/>
            <a:ext cx="6858000" cy="990600"/>
          </a:xfrm>
          <a:prstGeom prst="rect">
            <a:avLst/>
          </a:prstGeom>
        </p:spPr>
        <p:txBody>
          <a:bodyPr vert="horz" lIns="91440" tIns="45720" rIns="91440" bIns="45720" rtlCol="0" anchor="t" anchorCtr="0">
            <a:normAutofit/>
          </a:bodyPr>
          <a:lstStyle>
            <a:lvl1pPr marL="0" indent="0" algn="l" defTabSz="685800" rtl="0" eaLnBrk="1" latinLnBrk="0" hangingPunct="1">
              <a:lnSpc>
                <a:spcPct val="95000"/>
              </a:lnSpc>
              <a:spcBef>
                <a:spcPts val="900"/>
              </a:spcBef>
              <a:buClr>
                <a:schemeClr val="bg2"/>
              </a:buClr>
              <a:buFont typeface="Arial" pitchFamily="34" charset="0"/>
              <a:buNone/>
              <a:defRPr sz="2100" kern="1200">
                <a:solidFill>
                  <a:schemeClr val="bg1"/>
                </a:solidFill>
                <a:latin typeface="Verdana" pitchFamily="34" charset="0"/>
                <a:ea typeface="Verdana" pitchFamily="34" charset="0"/>
                <a:cs typeface="Verdana" pitchFamily="34" charset="0"/>
              </a:defRPr>
            </a:lvl1pPr>
            <a:lvl2pPr marL="342900" indent="0" algn="ctr" defTabSz="685800" rtl="0" eaLnBrk="1" latinLnBrk="0" hangingPunct="1">
              <a:lnSpc>
                <a:spcPct val="95000"/>
              </a:lnSpc>
              <a:spcBef>
                <a:spcPts val="450"/>
              </a:spcBef>
              <a:buClr>
                <a:schemeClr val="bg2"/>
              </a:buClr>
              <a:buFont typeface="Verdana" pitchFamily="34" charset="0"/>
              <a:buNone/>
              <a:defRPr sz="1500" kern="1200">
                <a:solidFill>
                  <a:schemeClr val="tx1">
                    <a:tint val="75000"/>
                  </a:schemeClr>
                </a:solidFill>
                <a:latin typeface="Verdana" pitchFamily="34" charset="0"/>
                <a:ea typeface="Verdana" pitchFamily="34" charset="0"/>
                <a:cs typeface="Verdana" pitchFamily="34" charset="0"/>
              </a:defRPr>
            </a:lvl2pPr>
            <a:lvl3pPr marL="685800" indent="0" algn="ctr" defTabSz="685800" rtl="0" eaLnBrk="1" latinLnBrk="0" hangingPunct="1">
              <a:lnSpc>
                <a:spcPct val="95000"/>
              </a:lnSpc>
              <a:spcBef>
                <a:spcPts val="450"/>
              </a:spcBef>
              <a:buClr>
                <a:schemeClr val="bg2"/>
              </a:buClr>
              <a:buFont typeface="Wingdings" pitchFamily="2" charset="2"/>
              <a:buNone/>
              <a:defRPr sz="1350" kern="1200">
                <a:solidFill>
                  <a:schemeClr val="tx1">
                    <a:tint val="75000"/>
                  </a:schemeClr>
                </a:solidFill>
                <a:latin typeface="Verdana" pitchFamily="34" charset="0"/>
                <a:ea typeface="Verdana" pitchFamily="34" charset="0"/>
                <a:cs typeface="Verdana" pitchFamily="34" charset="0"/>
              </a:defRPr>
            </a:lvl3pPr>
            <a:lvl4pPr marL="1028700" indent="0" algn="ctr" defTabSz="685800" rtl="0" eaLnBrk="1" latinLnBrk="0" hangingPunct="1">
              <a:lnSpc>
                <a:spcPct val="95000"/>
              </a:lnSpc>
              <a:spcBef>
                <a:spcPts val="450"/>
              </a:spcBef>
              <a:buClr>
                <a:schemeClr val="bg2"/>
              </a:buClr>
              <a:buFont typeface="Courier New" pitchFamily="49" charset="0"/>
              <a:buNone/>
              <a:defRPr sz="1200" kern="1200">
                <a:solidFill>
                  <a:schemeClr val="tx1">
                    <a:tint val="75000"/>
                  </a:schemeClr>
                </a:solidFill>
                <a:latin typeface="Verdana" pitchFamily="34" charset="0"/>
                <a:ea typeface="Verdana" pitchFamily="34" charset="0"/>
                <a:cs typeface="Verdana" pitchFamily="34" charset="0"/>
              </a:defRPr>
            </a:lvl4pPr>
            <a:lvl5pPr marL="1371600" indent="0" algn="ctr" defTabSz="685800" rtl="0" eaLnBrk="1" latinLnBrk="0" hangingPunct="1">
              <a:lnSpc>
                <a:spcPct val="95000"/>
              </a:lnSpc>
              <a:spcBef>
                <a:spcPts val="450"/>
              </a:spcBef>
              <a:buClr>
                <a:schemeClr val="bg2"/>
              </a:buClr>
              <a:buFont typeface="Arial" pitchFamily="34" charset="0"/>
              <a:buNone/>
              <a:defRPr sz="1200" kern="1200" baseline="0">
                <a:solidFill>
                  <a:schemeClr val="tx1">
                    <a:tint val="75000"/>
                  </a:schemeClr>
                </a:solidFill>
                <a:latin typeface="Verdana" pitchFamily="34" charset="0"/>
                <a:ea typeface="Verdana" pitchFamily="34" charset="0"/>
                <a:cs typeface="Verdana" pitchFamily="34" charset="0"/>
              </a:defRPr>
            </a:lvl5pPr>
            <a:lvl6pPr marL="1714500" indent="0" algn="ctr" defTabSz="685800" rtl="0" eaLnBrk="1" latinLnBrk="0" hangingPunct="1">
              <a:spcBef>
                <a:spcPct val="20000"/>
              </a:spcBef>
              <a:buClr>
                <a:schemeClr val="accent1"/>
              </a:buClr>
              <a:buFont typeface="Arial" pitchFamily="34" charset="0"/>
              <a:buNone/>
              <a:defRPr sz="1200" kern="1200">
                <a:solidFill>
                  <a:schemeClr val="tx1">
                    <a:tint val="75000"/>
                  </a:schemeClr>
                </a:solidFill>
                <a:latin typeface="+mn-lt"/>
                <a:ea typeface="+mn-ea"/>
                <a:cs typeface="+mn-cs"/>
              </a:defRPr>
            </a:lvl6pPr>
            <a:lvl7pPr marL="2057400" indent="0" algn="ctr" defTabSz="685800" rtl="0" eaLnBrk="1" latinLnBrk="0" hangingPunct="1">
              <a:spcBef>
                <a:spcPct val="20000"/>
              </a:spcBef>
              <a:buClr>
                <a:schemeClr val="accent1"/>
              </a:buClr>
              <a:buFont typeface="Arial" pitchFamily="34" charset="0"/>
              <a:buNone/>
              <a:defRPr sz="1200" kern="1200">
                <a:solidFill>
                  <a:schemeClr val="tx1">
                    <a:tint val="75000"/>
                  </a:schemeClr>
                </a:solidFill>
                <a:latin typeface="+mn-lt"/>
                <a:ea typeface="+mn-ea"/>
                <a:cs typeface="+mn-cs"/>
              </a:defRPr>
            </a:lvl7pPr>
            <a:lvl8pPr marL="2400300" indent="0" algn="ctr" defTabSz="685800" rtl="0" eaLnBrk="1" latinLnBrk="0" hangingPunct="1">
              <a:spcBef>
                <a:spcPct val="20000"/>
              </a:spcBef>
              <a:buClr>
                <a:schemeClr val="accent1"/>
              </a:buClr>
              <a:buFont typeface="Arial" pitchFamily="34" charset="0"/>
              <a:buNone/>
              <a:defRPr sz="1200" kern="1200">
                <a:solidFill>
                  <a:schemeClr val="tx1">
                    <a:tint val="75000"/>
                  </a:schemeClr>
                </a:solidFill>
                <a:latin typeface="+mn-lt"/>
                <a:ea typeface="+mn-ea"/>
                <a:cs typeface="+mn-cs"/>
              </a:defRPr>
            </a:lvl8pPr>
            <a:lvl9pPr marL="2743200" indent="0" algn="ctr" defTabSz="685800" rtl="0" eaLnBrk="1" latinLnBrk="0" hangingPunct="1">
              <a:spcBef>
                <a:spcPct val="20000"/>
              </a:spcBef>
              <a:buClr>
                <a:schemeClr val="accent1"/>
              </a:buClr>
              <a:buFont typeface="Arial" pitchFamily="34" charset="0"/>
              <a:buNone/>
              <a:defRPr sz="1200" kern="1200">
                <a:solidFill>
                  <a:schemeClr val="tx1">
                    <a:tint val="75000"/>
                  </a:schemeClr>
                </a:solidFill>
                <a:latin typeface="+mn-lt"/>
                <a:ea typeface="+mn-ea"/>
                <a:cs typeface="+mn-cs"/>
              </a:defRPr>
            </a:lvl9pPr>
          </a:lstStyle>
          <a:p>
            <a:r>
              <a:rPr lang="en-US" altLang="zh-CN" sz="4000" b="1" dirty="0" smtClean="0"/>
              <a:t>Cassandra</a:t>
            </a:r>
            <a:endParaRPr lang="zh-CN" altLang="en-US" sz="4000" b="1" dirty="0"/>
          </a:p>
        </p:txBody>
      </p:sp>
    </p:spTree>
    <p:extLst>
      <p:ext uri="{BB962C8B-B14F-4D97-AF65-F5344CB8AC3E}">
        <p14:creationId xmlns:p14="http://schemas.microsoft.com/office/powerpoint/2010/main" val="1976819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Model</a:t>
            </a:r>
            <a:endParaRPr lang="zh-CN" altLang="en-US" dirty="0"/>
          </a:p>
        </p:txBody>
      </p:sp>
      <p:pic>
        <p:nvPicPr>
          <p:cNvPr id="4" name="图片 3"/>
          <p:cNvPicPr>
            <a:picLocks noChangeAspect="1"/>
          </p:cNvPicPr>
          <p:nvPr/>
        </p:nvPicPr>
        <p:blipFill>
          <a:blip r:embed="rId3"/>
          <a:stretch>
            <a:fillRect/>
          </a:stretch>
        </p:blipFill>
        <p:spPr>
          <a:xfrm>
            <a:off x="785812" y="1446546"/>
            <a:ext cx="7572375" cy="4638675"/>
          </a:xfrm>
          <a:prstGeom prst="rect">
            <a:avLst/>
          </a:prstGeom>
        </p:spPr>
      </p:pic>
    </p:spTree>
    <p:extLst>
      <p:ext uri="{BB962C8B-B14F-4D97-AF65-F5344CB8AC3E}">
        <p14:creationId xmlns:p14="http://schemas.microsoft.com/office/powerpoint/2010/main" val="3932901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Model</a:t>
            </a:r>
            <a:endParaRPr lang="zh-CN" altLang="en-US" dirty="0"/>
          </a:p>
        </p:txBody>
      </p:sp>
      <p:pic>
        <p:nvPicPr>
          <p:cNvPr id="3" name="图片 2"/>
          <p:cNvPicPr>
            <a:picLocks noChangeAspect="1"/>
          </p:cNvPicPr>
          <p:nvPr/>
        </p:nvPicPr>
        <p:blipFill>
          <a:blip r:embed="rId3"/>
          <a:stretch>
            <a:fillRect/>
          </a:stretch>
        </p:blipFill>
        <p:spPr>
          <a:xfrm>
            <a:off x="128337" y="1829301"/>
            <a:ext cx="8887326" cy="3905250"/>
          </a:xfrm>
          <a:prstGeom prst="rect">
            <a:avLst/>
          </a:prstGeom>
        </p:spPr>
      </p:pic>
    </p:spTree>
    <p:extLst>
      <p:ext uri="{BB962C8B-B14F-4D97-AF65-F5344CB8AC3E}">
        <p14:creationId xmlns:p14="http://schemas.microsoft.com/office/powerpoint/2010/main" val="26047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 Model</a:t>
            </a:r>
            <a:endParaRPr lang="zh-CN" altLang="en-US" dirty="0"/>
          </a:p>
        </p:txBody>
      </p:sp>
      <p:pic>
        <p:nvPicPr>
          <p:cNvPr id="4" name="图片 3"/>
          <p:cNvPicPr>
            <a:picLocks noChangeAspect="1"/>
          </p:cNvPicPr>
          <p:nvPr/>
        </p:nvPicPr>
        <p:blipFill>
          <a:blip r:embed="rId3"/>
          <a:stretch>
            <a:fillRect/>
          </a:stretch>
        </p:blipFill>
        <p:spPr>
          <a:xfrm>
            <a:off x="113454" y="1708483"/>
            <a:ext cx="9030546" cy="3056022"/>
          </a:xfrm>
          <a:prstGeom prst="rect">
            <a:avLst/>
          </a:prstGeom>
        </p:spPr>
      </p:pic>
      <p:sp>
        <p:nvSpPr>
          <p:cNvPr id="5" name="矩形 4"/>
          <p:cNvSpPr/>
          <p:nvPr/>
        </p:nvSpPr>
        <p:spPr>
          <a:xfrm>
            <a:off x="1336084" y="4960656"/>
            <a:ext cx="6585285" cy="369332"/>
          </a:xfrm>
          <a:prstGeom prst="rect">
            <a:avLst/>
          </a:prstGeom>
        </p:spPr>
        <p:txBody>
          <a:bodyPr wrap="square">
            <a:spAutoFit/>
          </a:bodyPr>
          <a:lstStyle/>
          <a:p>
            <a:r>
              <a:rPr lang="it-IT" altLang="zh-CN" dirty="0"/>
              <a:t>Relational model and Cassandra model comparison </a:t>
            </a:r>
            <a:endParaRPr lang="zh-CN" altLang="en-US" dirty="0"/>
          </a:p>
        </p:txBody>
      </p:sp>
    </p:spTree>
    <p:extLst>
      <p:ext uri="{BB962C8B-B14F-4D97-AF65-F5344CB8AC3E}">
        <p14:creationId xmlns:p14="http://schemas.microsoft.com/office/powerpoint/2010/main" val="7811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t>Query Language</a:t>
            </a:r>
            <a:endParaRPr lang="en-US" dirty="0"/>
          </a:p>
        </p:txBody>
      </p:sp>
    </p:spTree>
    <p:extLst>
      <p:ext uri="{BB962C8B-B14F-4D97-AF65-F5344CB8AC3E}">
        <p14:creationId xmlns:p14="http://schemas.microsoft.com/office/powerpoint/2010/main" val="20965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Query </a:t>
            </a:r>
            <a:r>
              <a:rPr lang="en-US" altLang="zh-CN" dirty="0" smtClean="0"/>
              <a:t>Language</a:t>
            </a:r>
            <a:endParaRPr lang="zh-CN" altLang="en-US" dirty="0"/>
          </a:p>
        </p:txBody>
      </p:sp>
      <p:sp>
        <p:nvSpPr>
          <p:cNvPr id="3" name="内容占位符 2"/>
          <p:cNvSpPr>
            <a:spLocks noGrp="1"/>
          </p:cNvSpPr>
          <p:nvPr>
            <p:ph idx="1"/>
          </p:nvPr>
        </p:nvSpPr>
        <p:spPr/>
        <p:txBody>
          <a:bodyPr/>
          <a:lstStyle/>
          <a:p>
            <a:r>
              <a:rPr lang="en-US" altLang="zh-CN" sz="2800" dirty="0" smtClean="0"/>
              <a:t>API</a:t>
            </a:r>
          </a:p>
          <a:p>
            <a:endParaRPr lang="en-US" altLang="zh-CN" sz="2800" dirty="0" smtClean="0"/>
          </a:p>
          <a:p>
            <a:pPr lvl="1"/>
            <a:r>
              <a:rPr lang="en-US" altLang="zh-CN" sz="2000" dirty="0"/>
              <a:t>insert(table; key; </a:t>
            </a:r>
            <a:r>
              <a:rPr lang="en-US" altLang="zh-CN" sz="2000" dirty="0" err="1"/>
              <a:t>rowMutation</a:t>
            </a:r>
            <a:r>
              <a:rPr lang="en-US" altLang="zh-CN" sz="2000" dirty="0" smtClean="0"/>
              <a:t>)</a:t>
            </a:r>
          </a:p>
          <a:p>
            <a:pPr lvl="1"/>
            <a:endParaRPr lang="en-US" altLang="zh-CN" sz="2000" dirty="0"/>
          </a:p>
          <a:p>
            <a:pPr lvl="1"/>
            <a:r>
              <a:rPr lang="en-US" altLang="zh-CN" sz="2000" dirty="0"/>
              <a:t>get(table; key; </a:t>
            </a:r>
            <a:r>
              <a:rPr lang="en-US" altLang="zh-CN" sz="2000" dirty="0" err="1"/>
              <a:t>columnName</a:t>
            </a:r>
            <a:r>
              <a:rPr lang="en-US" altLang="zh-CN" sz="2000" dirty="0" smtClean="0"/>
              <a:t>)</a:t>
            </a:r>
          </a:p>
          <a:p>
            <a:pPr lvl="1"/>
            <a:endParaRPr lang="en-US" altLang="zh-CN" sz="2000" dirty="0"/>
          </a:p>
          <a:p>
            <a:pPr lvl="1"/>
            <a:r>
              <a:rPr lang="en-US" altLang="zh-CN" sz="2000" dirty="0"/>
              <a:t>delete(table; key; </a:t>
            </a:r>
            <a:r>
              <a:rPr lang="en-US" altLang="zh-CN" sz="2000" dirty="0" err="1"/>
              <a:t>columnName</a:t>
            </a:r>
            <a:r>
              <a:rPr lang="en-US" altLang="zh-CN" sz="2000" dirty="0"/>
              <a:t>)</a:t>
            </a:r>
          </a:p>
          <a:p>
            <a:endParaRPr lang="en-US" altLang="zh-CN" dirty="0" smtClean="0"/>
          </a:p>
          <a:p>
            <a:pPr marL="0" indent="0" algn="r">
              <a:buNone/>
            </a:pPr>
            <a:r>
              <a:rPr lang="en-US" altLang="zh-CN" dirty="0" smtClean="0"/>
              <a:t>	-- CQL offers since v1.2</a:t>
            </a:r>
            <a:endParaRPr lang="zh-CN" altLang="en-US" dirty="0"/>
          </a:p>
        </p:txBody>
      </p:sp>
    </p:spTree>
    <p:extLst>
      <p:ext uri="{BB962C8B-B14F-4D97-AF65-F5344CB8AC3E}">
        <p14:creationId xmlns:p14="http://schemas.microsoft.com/office/powerpoint/2010/main" val="23330662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CQL CURD Operations</a:t>
            </a:r>
            <a:endParaRPr lang="zh-CN" altLang="en-US" dirty="0"/>
          </a:p>
        </p:txBody>
      </p:sp>
      <p:sp>
        <p:nvSpPr>
          <p:cNvPr id="3" name="内容占位符 2"/>
          <p:cNvSpPr>
            <a:spLocks noGrp="1"/>
          </p:cNvSpPr>
          <p:nvPr>
            <p:ph idx="1"/>
          </p:nvPr>
        </p:nvSpPr>
        <p:spPr/>
        <p:txBody>
          <a:bodyPr>
            <a:normAutofit lnSpcReduction="10000"/>
          </a:bodyPr>
          <a:lstStyle/>
          <a:p>
            <a:pPr marL="0" indent="0">
              <a:buNone/>
            </a:pPr>
            <a:r>
              <a:rPr lang="en-US" altLang="zh-CN" sz="1800" b="1" dirty="0"/>
              <a:t>INSERT</a:t>
            </a:r>
            <a:r>
              <a:rPr lang="en-US" altLang="zh-CN" sz="1800" dirty="0"/>
              <a:t> INTO &lt;</a:t>
            </a:r>
            <a:r>
              <a:rPr lang="en-US" altLang="zh-CN" sz="1800" dirty="0" err="1"/>
              <a:t>tablename</a:t>
            </a:r>
            <a:r>
              <a:rPr lang="en-US" altLang="zh-CN" sz="1800" dirty="0" smtClean="0"/>
              <a:t>&gt;</a:t>
            </a:r>
          </a:p>
          <a:p>
            <a:pPr marL="0" indent="0">
              <a:buNone/>
            </a:pPr>
            <a:r>
              <a:rPr lang="en-US" altLang="zh-CN" sz="1800" dirty="0" smtClean="0"/>
              <a:t>(&lt;column1 name&gt;, &lt;column2 name&gt;....)</a:t>
            </a:r>
          </a:p>
          <a:p>
            <a:pPr marL="0" indent="0">
              <a:buNone/>
            </a:pPr>
            <a:r>
              <a:rPr lang="en-US" altLang="zh-CN" sz="1800" dirty="0" smtClean="0"/>
              <a:t>VALUES </a:t>
            </a:r>
            <a:r>
              <a:rPr lang="en-US" altLang="zh-CN" sz="1800" dirty="0"/>
              <a:t>(&lt;value1&gt;, &lt;value2&gt;....)</a:t>
            </a:r>
          </a:p>
          <a:p>
            <a:pPr marL="0" indent="0">
              <a:buNone/>
            </a:pPr>
            <a:r>
              <a:rPr lang="en-US" altLang="zh-CN" sz="1800" dirty="0"/>
              <a:t>USING &lt;option</a:t>
            </a:r>
            <a:r>
              <a:rPr lang="en-US" altLang="zh-CN" sz="1800" dirty="0" smtClean="0"/>
              <a:t>&gt;</a:t>
            </a:r>
          </a:p>
          <a:p>
            <a:pPr marL="0" indent="0">
              <a:buNone/>
            </a:pPr>
            <a:endParaRPr lang="en-US" altLang="zh-CN" sz="1800" dirty="0"/>
          </a:p>
          <a:p>
            <a:pPr marL="0" indent="0">
              <a:buNone/>
            </a:pPr>
            <a:r>
              <a:rPr lang="en-US" altLang="zh-CN" sz="1800" b="1" dirty="0"/>
              <a:t>UPDATE </a:t>
            </a:r>
            <a:r>
              <a:rPr lang="en-US" altLang="zh-CN" sz="1800" dirty="0"/>
              <a:t>&lt;</a:t>
            </a:r>
            <a:r>
              <a:rPr lang="en-US" altLang="zh-CN" sz="1800" dirty="0" err="1"/>
              <a:t>tablename</a:t>
            </a:r>
            <a:r>
              <a:rPr lang="en-US" altLang="zh-CN" sz="1800" dirty="0"/>
              <a:t>&gt;</a:t>
            </a:r>
          </a:p>
          <a:p>
            <a:pPr marL="0" indent="0">
              <a:buNone/>
            </a:pPr>
            <a:r>
              <a:rPr lang="en-US" altLang="zh-CN" sz="1800" dirty="0"/>
              <a:t>SET &lt;column name&gt; = &lt;new value&gt;</a:t>
            </a:r>
          </a:p>
          <a:p>
            <a:pPr marL="0" indent="0">
              <a:buNone/>
            </a:pPr>
            <a:r>
              <a:rPr lang="en-US" altLang="zh-CN" sz="1800" dirty="0"/>
              <a:t>&lt;column name&gt; = &lt;value&gt;....</a:t>
            </a:r>
          </a:p>
          <a:p>
            <a:pPr marL="0" indent="0">
              <a:buNone/>
            </a:pPr>
            <a:r>
              <a:rPr lang="en-US" altLang="zh-CN" sz="1800" dirty="0"/>
              <a:t>WHERE &lt;condition</a:t>
            </a:r>
            <a:r>
              <a:rPr lang="en-US" altLang="zh-CN" sz="1800" dirty="0" smtClean="0"/>
              <a:t>&gt;</a:t>
            </a:r>
          </a:p>
          <a:p>
            <a:pPr marL="0" indent="0">
              <a:buNone/>
            </a:pPr>
            <a:endParaRPr lang="en-US" altLang="zh-CN" sz="1800" dirty="0"/>
          </a:p>
          <a:p>
            <a:pPr marL="0" indent="0">
              <a:buNone/>
            </a:pPr>
            <a:r>
              <a:rPr lang="en-US" altLang="zh-CN" sz="1800" b="1" dirty="0"/>
              <a:t>SELECT </a:t>
            </a:r>
            <a:r>
              <a:rPr lang="en-US" altLang="zh-CN" sz="1800" dirty="0"/>
              <a:t>FROM &lt;table name&gt; WHERE &lt;condition</a:t>
            </a:r>
            <a:r>
              <a:rPr lang="en-US" altLang="zh-CN" sz="1800" dirty="0" smtClean="0"/>
              <a:t>&gt;</a:t>
            </a:r>
          </a:p>
          <a:p>
            <a:pPr marL="0" indent="0">
              <a:buNone/>
            </a:pPr>
            <a:endParaRPr lang="en-US" altLang="zh-CN" sz="1800" dirty="0" smtClean="0"/>
          </a:p>
          <a:p>
            <a:pPr marL="0" indent="0">
              <a:buNone/>
            </a:pPr>
            <a:r>
              <a:rPr lang="en-US" altLang="zh-CN" sz="1800" b="1" dirty="0"/>
              <a:t>DELETE</a:t>
            </a:r>
            <a:r>
              <a:rPr lang="en-US" altLang="zh-CN" sz="1800" dirty="0"/>
              <a:t> FROM &lt;identifier&gt; WHERE &lt;condition</a:t>
            </a:r>
            <a:r>
              <a:rPr lang="en-US" altLang="zh-CN" sz="1800" dirty="0" smtClean="0"/>
              <a:t>&gt;</a:t>
            </a:r>
            <a:endParaRPr lang="zh-CN" altLang="en-US" sz="1800" dirty="0"/>
          </a:p>
        </p:txBody>
      </p:sp>
    </p:spTree>
    <p:extLst>
      <p:ext uri="{BB962C8B-B14F-4D97-AF65-F5344CB8AC3E}">
        <p14:creationId xmlns:p14="http://schemas.microsoft.com/office/powerpoint/2010/main" val="119691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dirty="0" smtClean="0">
                <a:solidFill>
                  <a:schemeClr val="dk1"/>
                </a:solidFill>
                <a:ea typeface="Calibri"/>
                <a:cs typeface="Calibri"/>
                <a:sym typeface="Calibri"/>
              </a:rPr>
              <a:t>Cassandra Architecture</a:t>
            </a:r>
            <a:endParaRPr lang="en-US" dirty="0"/>
          </a:p>
        </p:txBody>
      </p:sp>
    </p:spTree>
    <p:extLst>
      <p:ext uri="{BB962C8B-B14F-4D97-AF65-F5344CB8AC3E}">
        <p14:creationId xmlns:p14="http://schemas.microsoft.com/office/powerpoint/2010/main" val="76526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dirty="0" smtClean="0"/>
              <a:t>Partitioning</a:t>
            </a:r>
          </a:p>
          <a:p>
            <a:r>
              <a:rPr lang="en-US" sz="2400" dirty="0" smtClean="0"/>
              <a:t>Replication</a:t>
            </a:r>
          </a:p>
          <a:p>
            <a:r>
              <a:rPr lang="en-US" sz="2400" dirty="0" smtClean="0"/>
              <a:t>Membership</a:t>
            </a:r>
          </a:p>
          <a:p>
            <a:r>
              <a:rPr lang="en-US" sz="2400" dirty="0" smtClean="0"/>
              <a:t>Bootstrapping</a:t>
            </a:r>
          </a:p>
          <a:p>
            <a:r>
              <a:rPr lang="en-US" sz="2400" dirty="0"/>
              <a:t>Scaling the </a:t>
            </a:r>
            <a:r>
              <a:rPr lang="en-US" sz="2400" dirty="0" smtClean="0"/>
              <a:t>Cluster</a:t>
            </a:r>
          </a:p>
          <a:p>
            <a:r>
              <a:rPr lang="en-US" sz="2400" dirty="0"/>
              <a:t>Local Persistence</a:t>
            </a:r>
          </a:p>
        </p:txBody>
      </p:sp>
    </p:spTree>
    <p:extLst>
      <p:ext uri="{BB962C8B-B14F-4D97-AF65-F5344CB8AC3E}">
        <p14:creationId xmlns:p14="http://schemas.microsoft.com/office/powerpoint/2010/main" val="188852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Knowledge</a:t>
            </a:r>
            <a:endParaRPr lang="en-US" dirty="0"/>
          </a:p>
        </p:txBody>
      </p:sp>
      <p:sp>
        <p:nvSpPr>
          <p:cNvPr id="3" name="Content Placeholder 2"/>
          <p:cNvSpPr>
            <a:spLocks noGrp="1"/>
          </p:cNvSpPr>
          <p:nvPr>
            <p:ph idx="1"/>
          </p:nvPr>
        </p:nvSpPr>
        <p:spPr/>
        <p:txBody>
          <a:bodyPr>
            <a:normAutofit/>
          </a:bodyPr>
          <a:lstStyle/>
          <a:p>
            <a:r>
              <a:rPr lang="en-US" sz="2400" dirty="0" smtClean="0"/>
              <a:t>Cassandra is a distributed database</a:t>
            </a:r>
          </a:p>
          <a:p>
            <a:pPr lvl="1"/>
            <a:r>
              <a:rPr lang="en-US" sz="2000" dirty="0" smtClean="0"/>
              <a:t>the data will be spread to several different servers </a:t>
            </a:r>
          </a:p>
          <a:p>
            <a:r>
              <a:rPr lang="en-US" sz="2400" dirty="0" smtClean="0"/>
              <a:t>In Cassandra, cluster is a group of nodes, linked by network.</a:t>
            </a:r>
          </a:p>
          <a:p>
            <a:r>
              <a:rPr lang="en-US" sz="2400" dirty="0" smtClean="0"/>
              <a:t>In each cluster, no master nodes, no slave nodes</a:t>
            </a:r>
          </a:p>
          <a:p>
            <a:pPr lvl="1"/>
            <a:r>
              <a:rPr lang="en-US" sz="2000" dirty="0" smtClean="0"/>
              <a:t>Each nodes have the same functionality.</a:t>
            </a:r>
            <a:endParaRPr lang="en-US" sz="2000" dirty="0"/>
          </a:p>
        </p:txBody>
      </p:sp>
    </p:spTree>
    <p:extLst>
      <p:ext uri="{BB962C8B-B14F-4D97-AF65-F5344CB8AC3E}">
        <p14:creationId xmlns:p14="http://schemas.microsoft.com/office/powerpoint/2010/main" val="957709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Knowledge</a:t>
            </a:r>
          </a:p>
        </p:txBody>
      </p:sp>
      <p:sp>
        <p:nvSpPr>
          <p:cNvPr id="3" name="Content Placeholder 2"/>
          <p:cNvSpPr>
            <a:spLocks noGrp="1"/>
          </p:cNvSpPr>
          <p:nvPr>
            <p:ph idx="1"/>
          </p:nvPr>
        </p:nvSpPr>
        <p:spPr>
          <a:xfrm>
            <a:off x="457200" y="1523999"/>
            <a:ext cx="8229600" cy="4642885"/>
          </a:xfrm>
        </p:spPr>
        <p:txBody>
          <a:bodyPr>
            <a:normAutofit/>
          </a:bodyPr>
          <a:lstStyle/>
          <a:p>
            <a:r>
              <a:rPr lang="en-US" sz="2400" b="1" dirty="0" smtClean="0"/>
              <a:t>Cluster1</a:t>
            </a:r>
            <a:r>
              <a:rPr lang="en-US" sz="2400" dirty="0" smtClean="0"/>
              <a:t>(span physical locations)</a:t>
            </a:r>
          </a:p>
          <a:p>
            <a:pPr lvl="1"/>
            <a:r>
              <a:rPr lang="en-US" sz="2000" b="1" dirty="0" smtClean="0"/>
              <a:t>Data Center1</a:t>
            </a:r>
            <a:r>
              <a:rPr lang="en-US" sz="2000" dirty="0" smtClean="0"/>
              <a:t>(never span physical location)</a:t>
            </a:r>
          </a:p>
          <a:p>
            <a:pPr lvl="2"/>
            <a:r>
              <a:rPr lang="en-US" sz="1800" b="1" dirty="0" smtClean="0"/>
              <a:t>rack1</a:t>
            </a:r>
          </a:p>
          <a:p>
            <a:pPr lvl="3"/>
            <a:r>
              <a:rPr lang="en-US" sz="1800" b="1" dirty="0" smtClean="0"/>
              <a:t>nodes1</a:t>
            </a:r>
            <a:r>
              <a:rPr lang="en-US" sz="1800" dirty="0" smtClean="0"/>
              <a:t>(</a:t>
            </a:r>
            <a:r>
              <a:rPr lang="en-US" sz="1800" dirty="0"/>
              <a:t>basic infrastructure component of Cassandra</a:t>
            </a:r>
            <a:r>
              <a:rPr lang="en-US" sz="1800" dirty="0" smtClean="0"/>
              <a:t>)</a:t>
            </a:r>
          </a:p>
          <a:p>
            <a:pPr lvl="3"/>
            <a:r>
              <a:rPr lang="en-US" sz="1800" dirty="0" smtClean="0"/>
              <a:t>nodes2</a:t>
            </a:r>
          </a:p>
          <a:p>
            <a:pPr lvl="2"/>
            <a:r>
              <a:rPr lang="en-US" sz="1800" dirty="0" smtClean="0"/>
              <a:t>rack2</a:t>
            </a:r>
          </a:p>
          <a:p>
            <a:pPr lvl="3"/>
            <a:r>
              <a:rPr lang="en-US" sz="1800" dirty="0" smtClean="0"/>
              <a:t>nodes3</a:t>
            </a:r>
          </a:p>
          <a:p>
            <a:pPr lvl="1"/>
            <a:r>
              <a:rPr lang="en-US" sz="2000" dirty="0" smtClean="0"/>
              <a:t>Data Center2</a:t>
            </a:r>
          </a:p>
          <a:p>
            <a:pPr lvl="2"/>
            <a:r>
              <a:rPr lang="en-US" sz="1800" dirty="0"/>
              <a:t>nodes4</a:t>
            </a:r>
          </a:p>
          <a:p>
            <a:r>
              <a:rPr lang="en-US" sz="2400" dirty="0" smtClean="0"/>
              <a:t>Cluster2</a:t>
            </a:r>
          </a:p>
          <a:p>
            <a:pPr lvl="1"/>
            <a:r>
              <a:rPr lang="en-US" sz="2000" dirty="0"/>
              <a:t>Data </a:t>
            </a:r>
            <a:r>
              <a:rPr lang="en-US" sz="2000" dirty="0" smtClean="0"/>
              <a:t>Center3</a:t>
            </a:r>
          </a:p>
          <a:p>
            <a:pPr lvl="2"/>
            <a:r>
              <a:rPr lang="is-IS" sz="1800" dirty="0" smtClean="0"/>
              <a:t>…	</a:t>
            </a:r>
            <a:endParaRPr lang="en-US" sz="1800" dirty="0" smtClean="0"/>
          </a:p>
        </p:txBody>
      </p:sp>
    </p:spTree>
    <p:extLst>
      <p:ext uri="{BB962C8B-B14F-4D97-AF65-F5344CB8AC3E}">
        <p14:creationId xmlns:p14="http://schemas.microsoft.com/office/powerpoint/2010/main" val="80786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Reference</a:t>
            </a:r>
            <a:endParaRPr lang="en-US" dirty="0"/>
          </a:p>
        </p:txBody>
      </p:sp>
      <p:sp>
        <p:nvSpPr>
          <p:cNvPr id="3" name="Content Placeholder 2"/>
          <p:cNvSpPr>
            <a:spLocks noGrp="1"/>
          </p:cNvSpPr>
          <p:nvPr>
            <p:ph idx="1"/>
          </p:nvPr>
        </p:nvSpPr>
        <p:spPr/>
        <p:txBody>
          <a:bodyPr>
            <a:normAutofit/>
          </a:bodyPr>
          <a:lstStyle/>
          <a:p>
            <a:endParaRPr lang="zh-CN" altLang="en-US" dirty="0" smtClean="0"/>
          </a:p>
          <a:p>
            <a:r>
              <a:rPr lang="en-US" dirty="0" err="1"/>
              <a:t>Lakshman</a:t>
            </a:r>
            <a:r>
              <a:rPr lang="en-US" dirty="0"/>
              <a:t>, </a:t>
            </a:r>
            <a:r>
              <a:rPr lang="en-US" dirty="0" err="1"/>
              <a:t>Avinash</a:t>
            </a:r>
            <a:r>
              <a:rPr lang="en-US" dirty="0"/>
              <a:t>, and Prashant Malik. </a:t>
            </a:r>
            <a:r>
              <a:rPr lang="en-US" dirty="0" smtClean="0">
                <a:hlinkClick r:id="rId3"/>
              </a:rPr>
              <a:t>“</a:t>
            </a:r>
            <a:r>
              <a:rPr lang="en-US" dirty="0" smtClean="0"/>
              <a:t>Cassandra</a:t>
            </a:r>
            <a:r>
              <a:rPr lang="en-US" dirty="0"/>
              <a:t>: a decentralized structured storage system</a:t>
            </a:r>
            <a:r>
              <a:rPr lang="en-US" dirty="0" smtClean="0"/>
              <a:t>.</a:t>
            </a:r>
            <a:r>
              <a:rPr lang="en-US" dirty="0" smtClean="0">
                <a:hlinkClick r:id="rId3"/>
              </a:rPr>
              <a:t>”</a:t>
            </a:r>
            <a:r>
              <a:rPr lang="en-US" dirty="0"/>
              <a:t> </a:t>
            </a:r>
            <a:r>
              <a:rPr lang="en-US" i="1" dirty="0"/>
              <a:t>ACM SIGOPS Operating Systems Review</a:t>
            </a:r>
            <a:r>
              <a:rPr lang="en-US" dirty="0"/>
              <a:t> 44.2 (2010): 35-40</a:t>
            </a:r>
            <a:r>
              <a:rPr lang="en-US" dirty="0" smtClean="0"/>
              <a:t>.</a:t>
            </a:r>
            <a:endParaRPr lang="zh-CN" altLang="en-US" dirty="0" smtClean="0"/>
          </a:p>
          <a:p>
            <a:r>
              <a:rPr lang="en-US" altLang="zh-CN" dirty="0"/>
              <a:t>http://</a:t>
            </a:r>
            <a:r>
              <a:rPr lang="en-US" altLang="zh-CN" dirty="0" smtClean="0"/>
              <a:t>docs.datastax.com/en/</a:t>
            </a:r>
            <a:endParaRPr lang="zh-CN" altLang="en-US" dirty="0" smtClean="0"/>
          </a:p>
          <a:p>
            <a:r>
              <a:rPr lang="en-US" altLang="zh-CN" dirty="0"/>
              <a:t>http://</a:t>
            </a:r>
            <a:r>
              <a:rPr lang="en-US" altLang="zh-CN" dirty="0" smtClean="0"/>
              <a:t>learn.infiniteskills.com/</a:t>
            </a:r>
            <a:endParaRPr lang="zh-CN" altLang="en-US" dirty="0" smtClean="0"/>
          </a:p>
          <a:p>
            <a:r>
              <a:rPr lang="en-US" dirty="0" smtClean="0"/>
              <a:t>https</a:t>
            </a:r>
            <a:r>
              <a:rPr lang="en-US" dirty="0"/>
              <a:t>://cs.uwaterloo.ca/~</a:t>
            </a:r>
            <a:r>
              <a:rPr lang="en-US" dirty="0" smtClean="0"/>
              <a:t>tozsu/courses/CS848/W15/presentations/Cassandra.pdf</a:t>
            </a:r>
            <a:endParaRPr lang="zh-CN" altLang="en-US" dirty="0" smtClean="0"/>
          </a:p>
          <a:p>
            <a:r>
              <a:rPr lang="en-US" dirty="0"/>
              <a:t>http://tinman.cs.gsu.edu/~bjayakumar2/Final/report.pdf</a:t>
            </a:r>
          </a:p>
          <a:p>
            <a:r>
              <a:rPr lang="en-US" dirty="0"/>
              <a:t>http://www.tutorialspoint.com/cassandra/cassandra_referenced_api.htm</a:t>
            </a:r>
            <a:endParaRPr lang="en-US" dirty="0">
              <a:hlinkClick r:id="rId4"/>
            </a:endParaRPr>
          </a:p>
          <a:p>
            <a:endParaRPr lang="en-US" dirty="0"/>
          </a:p>
        </p:txBody>
      </p:sp>
    </p:spTree>
    <p:extLst>
      <p:ext uri="{BB962C8B-B14F-4D97-AF65-F5344CB8AC3E}">
        <p14:creationId xmlns:p14="http://schemas.microsoft.com/office/powerpoint/2010/main" val="1458728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Knowledge</a:t>
            </a:r>
          </a:p>
        </p:txBody>
      </p:sp>
      <p:sp>
        <p:nvSpPr>
          <p:cNvPr id="3" name="Content Placeholder 2"/>
          <p:cNvSpPr>
            <a:spLocks noGrp="1"/>
          </p:cNvSpPr>
          <p:nvPr>
            <p:ph idx="1"/>
          </p:nvPr>
        </p:nvSpPr>
        <p:spPr>
          <a:xfrm>
            <a:off x="457200" y="1524000"/>
            <a:ext cx="8229600" cy="1474381"/>
          </a:xfrm>
        </p:spPr>
        <p:txBody>
          <a:bodyPr/>
          <a:lstStyle/>
          <a:p>
            <a:r>
              <a:rPr lang="en-US" sz="2400" b="1" dirty="0"/>
              <a:t>Cluster1</a:t>
            </a:r>
            <a:r>
              <a:rPr lang="en-US" sz="2400" dirty="0"/>
              <a:t>(span physical locations)</a:t>
            </a:r>
          </a:p>
          <a:p>
            <a:pPr lvl="1"/>
            <a:r>
              <a:rPr lang="en-US" sz="2000" b="1" dirty="0"/>
              <a:t>Data Center1</a:t>
            </a:r>
            <a:r>
              <a:rPr lang="en-US" sz="2000" dirty="0"/>
              <a:t>(never span physical location)</a:t>
            </a:r>
          </a:p>
          <a:p>
            <a:pPr lvl="2"/>
            <a:r>
              <a:rPr lang="en-US" sz="1800" b="1" dirty="0"/>
              <a:t>rack1</a:t>
            </a:r>
          </a:p>
          <a:p>
            <a:pPr lvl="3"/>
            <a:r>
              <a:rPr lang="en-US" sz="1800" b="1" dirty="0"/>
              <a:t>nodes1</a:t>
            </a:r>
            <a:r>
              <a:rPr lang="en-US" sz="1800" dirty="0"/>
              <a:t>(basic infrastructure component of Cassandra</a:t>
            </a:r>
            <a:r>
              <a:rPr lang="en-US" sz="1800" dirty="0" smtClean="0"/>
              <a:t>)</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501" y="2998381"/>
            <a:ext cx="3412998" cy="3113273"/>
          </a:xfrm>
          <a:prstGeom prst="rect">
            <a:avLst/>
          </a:prstGeom>
        </p:spPr>
      </p:pic>
    </p:spTree>
    <p:extLst>
      <p:ext uri="{BB962C8B-B14F-4D97-AF65-F5344CB8AC3E}">
        <p14:creationId xmlns:p14="http://schemas.microsoft.com/office/powerpoint/2010/main" val="337870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smtClean="0"/>
              <a:t>Knowledge--Snitch</a:t>
            </a:r>
            <a:endParaRPr lang="en-US" dirty="0"/>
          </a:p>
        </p:txBody>
      </p:sp>
      <p:sp>
        <p:nvSpPr>
          <p:cNvPr id="3" name="Content Placeholder 2"/>
          <p:cNvSpPr>
            <a:spLocks noGrp="1"/>
          </p:cNvSpPr>
          <p:nvPr>
            <p:ph idx="1"/>
          </p:nvPr>
        </p:nvSpPr>
        <p:spPr/>
        <p:txBody>
          <a:bodyPr>
            <a:normAutofit/>
          </a:bodyPr>
          <a:lstStyle/>
          <a:p>
            <a:r>
              <a:rPr lang="en-US" sz="2400" b="1" dirty="0" smtClean="0"/>
              <a:t>Snitch</a:t>
            </a:r>
            <a:r>
              <a:rPr lang="en-US" sz="2400" dirty="0" smtClean="0"/>
              <a:t> is how the nodes in a cluster know the network topology of the cluster</a:t>
            </a:r>
          </a:p>
          <a:p>
            <a:r>
              <a:rPr lang="en-US" sz="2400" dirty="0"/>
              <a:t>A </a:t>
            </a:r>
            <a:r>
              <a:rPr lang="en-US" sz="2400" b="1" dirty="0"/>
              <a:t>snitch</a:t>
            </a:r>
            <a:r>
              <a:rPr lang="en-US" sz="2400" dirty="0"/>
              <a:t> determines which data centers and racks nodes belong to</a:t>
            </a:r>
            <a:r>
              <a:rPr lang="en-US" sz="2400" dirty="0" smtClean="0"/>
              <a:t>.</a:t>
            </a:r>
          </a:p>
          <a:p>
            <a:pPr lvl="1"/>
            <a:r>
              <a:rPr lang="en-US" sz="2000" b="1" dirty="0" err="1" smtClean="0"/>
              <a:t>SimpleSnitch</a:t>
            </a:r>
            <a:endParaRPr lang="en-US" sz="2000" b="1" dirty="0" smtClean="0"/>
          </a:p>
          <a:p>
            <a:pPr lvl="2"/>
            <a:r>
              <a:rPr lang="en-US" sz="1800" dirty="0" smtClean="0"/>
              <a:t>default</a:t>
            </a:r>
          </a:p>
          <a:p>
            <a:pPr lvl="1"/>
            <a:r>
              <a:rPr lang="en-US" sz="2000" b="1" dirty="0" err="1" smtClean="0"/>
              <a:t>PropertyFileSnitch</a:t>
            </a:r>
            <a:endParaRPr lang="en-US" sz="2000" b="1" dirty="0" smtClean="0"/>
          </a:p>
          <a:p>
            <a:pPr lvl="2"/>
            <a:r>
              <a:rPr lang="en-US" sz="1800" dirty="0" smtClean="0"/>
              <a:t>Determines </a:t>
            </a:r>
            <a:r>
              <a:rPr lang="en-US" sz="1800" dirty="0"/>
              <a:t>the location of nodes by rack and data </a:t>
            </a:r>
            <a:r>
              <a:rPr lang="en-US" sz="1800" dirty="0" smtClean="0"/>
              <a:t>center</a:t>
            </a:r>
          </a:p>
          <a:p>
            <a:pPr marL="240030" lvl="1" indent="0">
              <a:buNone/>
            </a:pPr>
            <a:endParaRPr lang="en-US" sz="2000" b="1" dirty="0" smtClean="0"/>
          </a:p>
        </p:txBody>
      </p:sp>
    </p:spTree>
    <p:extLst>
      <p:ext uri="{BB962C8B-B14F-4D97-AF65-F5344CB8AC3E}">
        <p14:creationId xmlns:p14="http://schemas.microsoft.com/office/powerpoint/2010/main" val="200024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smtClean="0"/>
              <a:t>Knowledge--</a:t>
            </a:r>
            <a:r>
              <a:rPr lang="en-US" dirty="0"/>
              <a:t> Snitch</a:t>
            </a:r>
          </a:p>
        </p:txBody>
      </p:sp>
      <p:sp>
        <p:nvSpPr>
          <p:cNvPr id="3" name="Content Placeholder 2"/>
          <p:cNvSpPr>
            <a:spLocks noGrp="1"/>
          </p:cNvSpPr>
          <p:nvPr>
            <p:ph idx="1"/>
          </p:nvPr>
        </p:nvSpPr>
        <p:spPr>
          <a:xfrm>
            <a:off x="457200" y="1524000"/>
            <a:ext cx="8229600" cy="1474381"/>
          </a:xfrm>
        </p:spPr>
        <p:txBody>
          <a:bodyPr/>
          <a:lstStyle/>
          <a:p>
            <a:r>
              <a:rPr lang="en-US" sz="2400" b="1" dirty="0"/>
              <a:t>Cluster1</a:t>
            </a:r>
            <a:r>
              <a:rPr lang="en-US" sz="2400" dirty="0"/>
              <a:t>(span physical locations)</a:t>
            </a:r>
          </a:p>
          <a:p>
            <a:pPr lvl="1"/>
            <a:r>
              <a:rPr lang="en-US" sz="2000" b="1" dirty="0"/>
              <a:t>Data Center1</a:t>
            </a:r>
            <a:r>
              <a:rPr lang="en-US" sz="2000" dirty="0"/>
              <a:t>(never span physical location)</a:t>
            </a:r>
          </a:p>
          <a:p>
            <a:pPr lvl="2"/>
            <a:r>
              <a:rPr lang="en-US" sz="1800" b="1" dirty="0"/>
              <a:t>rack1</a:t>
            </a:r>
          </a:p>
          <a:p>
            <a:pPr lvl="3"/>
            <a:r>
              <a:rPr lang="en-US" sz="1800" b="1" dirty="0"/>
              <a:t>nodes1</a:t>
            </a:r>
            <a:r>
              <a:rPr lang="en-US" sz="1800" dirty="0"/>
              <a:t>(basic infrastructure component of Cassandra</a:t>
            </a:r>
            <a:r>
              <a:rPr lang="en-US" sz="1800" dirty="0" smtClean="0"/>
              <a:t>)</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5501" y="2998381"/>
            <a:ext cx="3412998" cy="3113273"/>
          </a:xfrm>
          <a:prstGeom prst="rect">
            <a:avLst/>
          </a:prstGeom>
        </p:spPr>
      </p:pic>
    </p:spTree>
    <p:extLst>
      <p:ext uri="{BB962C8B-B14F-4D97-AF65-F5344CB8AC3E}">
        <p14:creationId xmlns:p14="http://schemas.microsoft.com/office/powerpoint/2010/main" val="191645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Basic Knowledge-- Gossip</a:t>
            </a:r>
            <a:endParaRPr lang="en-US" dirty="0"/>
          </a:p>
        </p:txBody>
      </p:sp>
      <p:sp>
        <p:nvSpPr>
          <p:cNvPr id="3" name="Content Placeholder 2"/>
          <p:cNvSpPr>
            <a:spLocks noGrp="1"/>
          </p:cNvSpPr>
          <p:nvPr>
            <p:ph idx="1"/>
          </p:nvPr>
        </p:nvSpPr>
        <p:spPr/>
        <p:txBody>
          <a:bodyPr>
            <a:normAutofit/>
          </a:bodyPr>
          <a:lstStyle/>
          <a:p>
            <a:r>
              <a:rPr lang="en-US" sz="2400" dirty="0" smtClean="0"/>
              <a:t>Gossip is how nodes communicate with each other</a:t>
            </a:r>
          </a:p>
          <a:p>
            <a:r>
              <a:rPr lang="en-US" sz="2400" dirty="0" smtClean="0"/>
              <a:t>Every one second, each node communicate with up to three other nodes, exchanging information about it self and all the other nodes that it has information about</a:t>
            </a:r>
            <a:endParaRPr lang="en-US" sz="2400" dirty="0"/>
          </a:p>
        </p:txBody>
      </p:sp>
    </p:spTree>
    <p:extLst>
      <p:ext uri="{BB962C8B-B14F-4D97-AF65-F5344CB8AC3E}">
        <p14:creationId xmlns:p14="http://schemas.microsoft.com/office/powerpoint/2010/main" val="697848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Knowledge-- Gossip</a:t>
            </a:r>
          </a:p>
        </p:txBody>
      </p:sp>
      <p:sp>
        <p:nvSpPr>
          <p:cNvPr id="3" name="Content Placeholder 2"/>
          <p:cNvSpPr>
            <a:spLocks noGrp="1"/>
          </p:cNvSpPr>
          <p:nvPr>
            <p:ph idx="1"/>
          </p:nvPr>
        </p:nvSpPr>
        <p:spPr/>
        <p:txBody>
          <a:bodyPr>
            <a:normAutofit/>
          </a:bodyPr>
          <a:lstStyle/>
          <a:p>
            <a:r>
              <a:rPr lang="en-US" sz="2400" dirty="0" smtClean="0"/>
              <a:t>Gossip is the internal communication method for nodes in cluster to talk with each other</a:t>
            </a:r>
          </a:p>
          <a:p>
            <a:r>
              <a:rPr lang="en-US" sz="2400" dirty="0" smtClean="0"/>
              <a:t>For external communication, such from an application to an Cassandra database, CQL or Thrift are used</a:t>
            </a:r>
            <a:endParaRPr lang="en-US" sz="2400" dirty="0"/>
          </a:p>
        </p:txBody>
      </p:sp>
    </p:spTree>
    <p:extLst>
      <p:ext uri="{BB962C8B-B14F-4D97-AF65-F5344CB8AC3E}">
        <p14:creationId xmlns:p14="http://schemas.microsoft.com/office/powerpoint/2010/main" val="678073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dirty="0" smtClean="0"/>
              <a:t>Partitioning</a:t>
            </a:r>
          </a:p>
          <a:p>
            <a:r>
              <a:rPr lang="en-US" sz="2400" dirty="0" smtClean="0"/>
              <a:t>Replication</a:t>
            </a:r>
          </a:p>
          <a:p>
            <a:r>
              <a:rPr lang="en-US" sz="2400" dirty="0" smtClean="0"/>
              <a:t>Membership</a:t>
            </a:r>
          </a:p>
          <a:p>
            <a:r>
              <a:rPr lang="en-US" sz="2400" dirty="0" smtClean="0"/>
              <a:t>Bootstrapping</a:t>
            </a:r>
          </a:p>
          <a:p>
            <a:r>
              <a:rPr lang="en-US" sz="2400" dirty="0"/>
              <a:t>Scaling the </a:t>
            </a:r>
            <a:r>
              <a:rPr lang="en-US" sz="2400" dirty="0" smtClean="0"/>
              <a:t>Cluster</a:t>
            </a:r>
          </a:p>
          <a:p>
            <a:r>
              <a:rPr lang="en-US" sz="2400" dirty="0"/>
              <a:t>Local Persistence</a:t>
            </a:r>
          </a:p>
        </p:txBody>
      </p:sp>
    </p:spTree>
    <p:extLst>
      <p:ext uri="{BB962C8B-B14F-4D97-AF65-F5344CB8AC3E}">
        <p14:creationId xmlns:p14="http://schemas.microsoft.com/office/powerpoint/2010/main" val="1799656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sp>
        <p:nvSpPr>
          <p:cNvPr id="3" name="Content Placeholder 2"/>
          <p:cNvSpPr>
            <a:spLocks noGrp="1"/>
          </p:cNvSpPr>
          <p:nvPr>
            <p:ph idx="1"/>
          </p:nvPr>
        </p:nvSpPr>
        <p:spPr/>
        <p:txBody>
          <a:bodyPr>
            <a:normAutofit/>
          </a:bodyPr>
          <a:lstStyle/>
          <a:p>
            <a:r>
              <a:rPr lang="en-US" sz="2400" dirty="0"/>
              <a:t>G</a:t>
            </a:r>
            <a:r>
              <a:rPr lang="en-US" sz="2400" dirty="0" smtClean="0"/>
              <a:t>oal: even distribution of data across the nodes in a cluster</a:t>
            </a:r>
          </a:p>
          <a:p>
            <a:r>
              <a:rPr lang="en-US" sz="2400" dirty="0" smtClean="0"/>
              <a:t>Rather than all rows of a table existing on only one table, the rows are distributed across the nodes in the cluster</a:t>
            </a:r>
          </a:p>
          <a:p>
            <a:r>
              <a:rPr lang="en-US" sz="2400" dirty="0" smtClean="0"/>
              <a:t>Partitioning </a:t>
            </a:r>
            <a:r>
              <a:rPr lang="en-US" sz="2400" dirty="0"/>
              <a:t>is done through </a:t>
            </a:r>
            <a:r>
              <a:rPr lang="en-US" sz="2400" b="1" dirty="0"/>
              <a:t>consistent </a:t>
            </a:r>
            <a:r>
              <a:rPr lang="en-US" sz="2400" b="1" dirty="0" smtClean="0"/>
              <a:t>hashing</a:t>
            </a:r>
          </a:p>
          <a:p>
            <a:pPr marL="0" indent="0">
              <a:buNone/>
            </a:pPr>
            <a:endParaRPr lang="en-US" sz="2400" dirty="0"/>
          </a:p>
        </p:txBody>
      </p:sp>
    </p:spTree>
    <p:extLst>
      <p:ext uri="{BB962C8B-B14F-4D97-AF65-F5344CB8AC3E}">
        <p14:creationId xmlns:p14="http://schemas.microsoft.com/office/powerpoint/2010/main" val="987253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t>
            </a:r>
            <a:r>
              <a:rPr lang="en-US" dirty="0"/>
              <a:t>hashing</a:t>
            </a:r>
          </a:p>
        </p:txBody>
      </p:sp>
      <p:sp>
        <p:nvSpPr>
          <p:cNvPr id="3" name="Content Placeholder 2"/>
          <p:cNvSpPr>
            <a:spLocks noGrp="1"/>
          </p:cNvSpPr>
          <p:nvPr>
            <p:ph idx="1"/>
          </p:nvPr>
        </p:nvSpPr>
        <p:spPr>
          <a:xfrm>
            <a:off x="457200" y="1524000"/>
            <a:ext cx="8229600" cy="4440865"/>
          </a:xfrm>
        </p:spPr>
        <p:txBody>
          <a:bodyPr>
            <a:normAutofit/>
          </a:bodyPr>
          <a:lstStyle/>
          <a:p>
            <a:r>
              <a:rPr lang="en-US" sz="2400" dirty="0"/>
              <a:t>Consistent hashing allows distribution of data across a cluster to minimize reorganization when nodes are added or removed.</a:t>
            </a:r>
            <a:endParaRPr lang="en-US" sz="2400" dirty="0" smtClean="0"/>
          </a:p>
          <a:p>
            <a:r>
              <a:rPr lang="en-US" sz="2400" dirty="0" smtClean="0"/>
              <a:t>In </a:t>
            </a:r>
            <a:r>
              <a:rPr lang="en-US" sz="2400" dirty="0"/>
              <a:t>consistent </a:t>
            </a:r>
            <a:r>
              <a:rPr lang="en-US" sz="2400" dirty="0" smtClean="0"/>
              <a:t>hashing, </a:t>
            </a:r>
            <a:r>
              <a:rPr lang="en-US" sz="2400" dirty="0"/>
              <a:t>the output range of a hash function is treated as a fixed circular space or “ring” (i.e. the largest hash value wraps around to the smallest hash value</a:t>
            </a:r>
            <a:r>
              <a:rPr lang="en-US" sz="2400" dirty="0" smtClean="0"/>
              <a:t>).</a:t>
            </a:r>
          </a:p>
          <a:p>
            <a:r>
              <a:rPr lang="en-US" sz="2400" dirty="0" err="1" smtClean="0"/>
              <a:t>Pratitioner</a:t>
            </a:r>
            <a:r>
              <a:rPr lang="en-US" sz="2400" dirty="0" smtClean="0"/>
              <a:t> in Cassandra: Murmur3</a:t>
            </a:r>
          </a:p>
          <a:p>
            <a:r>
              <a:rPr lang="en-US" sz="2400" dirty="0" smtClean="0"/>
              <a:t>Murmur3 takes the value of </a:t>
            </a:r>
            <a:r>
              <a:rPr lang="en-US" sz="2400" b="1" dirty="0" smtClean="0"/>
              <a:t>partition key</a:t>
            </a:r>
            <a:r>
              <a:rPr lang="en-US" sz="2400" dirty="0" smtClean="0"/>
              <a:t> of row to generate a unique number between -2</a:t>
            </a:r>
            <a:r>
              <a:rPr lang="en-US" sz="2400" baseline="30000" dirty="0" smtClean="0"/>
              <a:t>64</a:t>
            </a:r>
            <a:r>
              <a:rPr lang="en-US" sz="2400" dirty="0" smtClean="0"/>
              <a:t> and 2</a:t>
            </a:r>
            <a:r>
              <a:rPr lang="en-US" sz="2400" baseline="30000" dirty="0" smtClean="0"/>
              <a:t>63</a:t>
            </a:r>
            <a:endParaRPr lang="en-US" sz="2400" dirty="0" smtClean="0"/>
          </a:p>
          <a:p>
            <a:endParaRPr lang="en-US" sz="2400" dirty="0"/>
          </a:p>
        </p:txBody>
      </p:sp>
    </p:spTree>
    <p:extLst>
      <p:ext uri="{BB962C8B-B14F-4D97-AF65-F5344CB8AC3E}">
        <p14:creationId xmlns:p14="http://schemas.microsoft.com/office/powerpoint/2010/main" val="889096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hashing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9959"/>
            <a:ext cx="8229600" cy="3556281"/>
          </a:xfrm>
        </p:spPr>
      </p:pic>
    </p:spTree>
    <p:extLst>
      <p:ext uri="{BB962C8B-B14F-4D97-AF65-F5344CB8AC3E}">
        <p14:creationId xmlns:p14="http://schemas.microsoft.com/office/powerpoint/2010/main" val="19249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56832"/>
            <a:ext cx="8026400" cy="23858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153" y="4040372"/>
            <a:ext cx="5588000" cy="1181100"/>
          </a:xfrm>
          <a:prstGeom prst="rect">
            <a:avLst/>
          </a:prstGeom>
        </p:spPr>
      </p:pic>
    </p:spTree>
    <p:extLst>
      <p:ext uri="{BB962C8B-B14F-4D97-AF65-F5344CB8AC3E}">
        <p14:creationId xmlns:p14="http://schemas.microsoft.com/office/powerpoint/2010/main" val="161227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r>
              <a:rPr lang="en-US" altLang="zh-CN" sz="2400" dirty="0"/>
              <a:t>Introduction</a:t>
            </a:r>
          </a:p>
          <a:p>
            <a:r>
              <a:rPr lang="en-US" altLang="zh-CN" sz="2400" dirty="0" smtClean="0"/>
              <a:t>Data </a:t>
            </a:r>
            <a:r>
              <a:rPr lang="en-US" altLang="zh-CN" sz="2400" dirty="0"/>
              <a:t>Model </a:t>
            </a:r>
            <a:endParaRPr lang="en-US" altLang="zh-CN" sz="2400" dirty="0" smtClean="0"/>
          </a:p>
          <a:p>
            <a:r>
              <a:rPr lang="en-US" altLang="zh-CN" sz="2400" dirty="0" smtClean="0"/>
              <a:t>Query Language</a:t>
            </a:r>
          </a:p>
          <a:p>
            <a:r>
              <a:rPr lang="en-US" altLang="zh-CN" sz="2400" dirty="0" smtClean="0"/>
              <a:t>System </a:t>
            </a:r>
            <a:r>
              <a:rPr lang="en-US" altLang="zh-CN" sz="2400" dirty="0" smtClean="0"/>
              <a:t>architecture</a:t>
            </a:r>
            <a:endParaRPr lang="en-US" altLang="zh-CN" sz="2400" dirty="0" smtClean="0"/>
          </a:p>
        </p:txBody>
      </p:sp>
    </p:spTree>
    <p:extLst>
      <p:ext uri="{BB962C8B-B14F-4D97-AF65-F5344CB8AC3E}">
        <p14:creationId xmlns:p14="http://schemas.microsoft.com/office/powerpoint/2010/main" val="10086705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35454"/>
            <a:ext cx="8229600" cy="3425292"/>
          </a:xfrm>
        </p:spPr>
      </p:pic>
    </p:spTree>
    <p:extLst>
      <p:ext uri="{BB962C8B-B14F-4D97-AF65-F5344CB8AC3E}">
        <p14:creationId xmlns:p14="http://schemas.microsoft.com/office/powerpoint/2010/main" val="2065353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dirty="0" smtClean="0"/>
              <a:t>Replication</a:t>
            </a:r>
          </a:p>
          <a:p>
            <a:r>
              <a:rPr lang="en-US" sz="2400" dirty="0" smtClean="0"/>
              <a:t>Membership</a:t>
            </a:r>
          </a:p>
          <a:p>
            <a:r>
              <a:rPr lang="en-US" sz="2400" dirty="0" smtClean="0"/>
              <a:t>Bootstrapping</a:t>
            </a:r>
          </a:p>
          <a:p>
            <a:r>
              <a:rPr lang="en-US" sz="2400" dirty="0"/>
              <a:t>Scaling the </a:t>
            </a:r>
            <a:r>
              <a:rPr lang="en-US" sz="2400" dirty="0" smtClean="0"/>
              <a:t>Cluster</a:t>
            </a:r>
          </a:p>
          <a:p>
            <a:r>
              <a:rPr lang="en-US" sz="2400" dirty="0"/>
              <a:t>Local Persistence</a:t>
            </a:r>
          </a:p>
        </p:txBody>
      </p:sp>
    </p:spTree>
    <p:extLst>
      <p:ext uri="{BB962C8B-B14F-4D97-AF65-F5344CB8AC3E}">
        <p14:creationId xmlns:p14="http://schemas.microsoft.com/office/powerpoint/2010/main" val="516443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sp>
        <p:nvSpPr>
          <p:cNvPr id="3" name="Content Placeholder 2"/>
          <p:cNvSpPr>
            <a:spLocks noGrp="1"/>
          </p:cNvSpPr>
          <p:nvPr>
            <p:ph idx="1"/>
          </p:nvPr>
        </p:nvSpPr>
        <p:spPr/>
        <p:txBody>
          <a:bodyPr>
            <a:normAutofit/>
          </a:bodyPr>
          <a:lstStyle/>
          <a:p>
            <a:r>
              <a:rPr lang="en-US" sz="2400" dirty="0" smtClean="0"/>
              <a:t>A replication factor must be specified whenever a database is defined</a:t>
            </a:r>
          </a:p>
          <a:p>
            <a:r>
              <a:rPr lang="en-US" sz="2400" dirty="0" smtClean="0"/>
              <a:t>Common to specify 2,3 replica that if a node goes down, there is at least one other replica.  </a:t>
            </a:r>
            <a:endParaRPr lang="en-US" sz="2400" dirty="0"/>
          </a:p>
        </p:txBody>
      </p:sp>
    </p:spTree>
    <p:extLst>
      <p:ext uri="{BB962C8B-B14F-4D97-AF65-F5344CB8AC3E}">
        <p14:creationId xmlns:p14="http://schemas.microsoft.com/office/powerpoint/2010/main" val="1017900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4927"/>
            <a:ext cx="8229600" cy="3006345"/>
          </a:xfrm>
        </p:spPr>
      </p:pic>
    </p:spTree>
    <p:extLst>
      <p:ext uri="{BB962C8B-B14F-4D97-AF65-F5344CB8AC3E}">
        <p14:creationId xmlns:p14="http://schemas.microsoft.com/office/powerpoint/2010/main" val="142961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03228"/>
            <a:ext cx="8229600" cy="3089743"/>
          </a:xfrm>
        </p:spPr>
      </p:pic>
    </p:spTree>
    <p:extLst>
      <p:ext uri="{BB962C8B-B14F-4D97-AF65-F5344CB8AC3E}">
        <p14:creationId xmlns:p14="http://schemas.microsoft.com/office/powerpoint/2010/main" val="1431109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strike="sngStrike" dirty="0" smtClean="0"/>
              <a:t>Replication</a:t>
            </a:r>
          </a:p>
          <a:p>
            <a:r>
              <a:rPr lang="en-US" sz="2400" dirty="0" smtClean="0"/>
              <a:t>Membership</a:t>
            </a:r>
          </a:p>
          <a:p>
            <a:r>
              <a:rPr lang="en-US" sz="2400" dirty="0" smtClean="0"/>
              <a:t>Bootstrapping</a:t>
            </a:r>
          </a:p>
          <a:p>
            <a:r>
              <a:rPr lang="en-US" sz="2400" dirty="0"/>
              <a:t>Scaling the </a:t>
            </a:r>
            <a:r>
              <a:rPr lang="en-US" sz="2400" dirty="0" smtClean="0"/>
              <a:t>Cluster</a:t>
            </a:r>
          </a:p>
          <a:p>
            <a:r>
              <a:rPr lang="en-US" sz="2400" dirty="0"/>
              <a:t>Local Persistence</a:t>
            </a:r>
          </a:p>
        </p:txBody>
      </p:sp>
    </p:spTree>
    <p:extLst>
      <p:ext uri="{BB962C8B-B14F-4D97-AF65-F5344CB8AC3E}">
        <p14:creationId xmlns:p14="http://schemas.microsoft.com/office/powerpoint/2010/main" val="207072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the </a:t>
            </a:r>
            <a:r>
              <a:rPr lang="en-US" dirty="0" smtClean="0"/>
              <a:t>Cluster--Virtual nodes</a:t>
            </a:r>
            <a:endParaRPr lang="en-US" dirty="0"/>
          </a:p>
        </p:txBody>
      </p:sp>
      <p:sp>
        <p:nvSpPr>
          <p:cNvPr id="3" name="Content Placeholder 2"/>
          <p:cNvSpPr>
            <a:spLocks noGrp="1"/>
          </p:cNvSpPr>
          <p:nvPr>
            <p:ph idx="1"/>
          </p:nvPr>
        </p:nvSpPr>
        <p:spPr/>
        <p:txBody>
          <a:bodyPr>
            <a:normAutofit/>
          </a:bodyPr>
          <a:lstStyle/>
          <a:p>
            <a:r>
              <a:rPr lang="en-US" sz="2400" dirty="0" smtClean="0"/>
              <a:t>another way to assign token ranges to nodes</a:t>
            </a:r>
          </a:p>
          <a:p>
            <a:r>
              <a:rPr lang="en-US" sz="2400" dirty="0" smtClean="0"/>
              <a:t>right now default in Cassandra</a:t>
            </a:r>
          </a:p>
          <a:p>
            <a:r>
              <a:rPr lang="en-US" sz="2400" dirty="0" smtClean="0"/>
              <a:t>With virtual nodes, instead of node being responsible for just one token range, it is instead responsible for many small token ranges(by default, 256)</a:t>
            </a:r>
          </a:p>
          <a:p>
            <a:r>
              <a:rPr lang="en-US" sz="2400" dirty="0" smtClean="0"/>
              <a:t>Goal: easy to add new nodes with keeping cluster balanced</a:t>
            </a:r>
          </a:p>
          <a:p>
            <a:pPr lvl="1"/>
            <a:r>
              <a:rPr lang="en-US" sz="2000" dirty="0" smtClean="0"/>
              <a:t>when there is a new node, it received many small token range slices from the existing nodes, to maintain a balanced cluster</a:t>
            </a:r>
            <a:endParaRPr lang="en-US" sz="2000" dirty="0"/>
          </a:p>
        </p:txBody>
      </p:sp>
    </p:spTree>
    <p:extLst>
      <p:ext uri="{BB962C8B-B14F-4D97-AF65-F5344CB8AC3E}">
        <p14:creationId xmlns:p14="http://schemas.microsoft.com/office/powerpoint/2010/main" val="1474592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token ranges</a:t>
            </a:r>
            <a:endParaRPr lang="en-US"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48" y="2684428"/>
            <a:ext cx="7927152" cy="3057156"/>
          </a:xfrm>
          <a:prstGeom prst="rect">
            <a:avLst/>
          </a:prstGeom>
        </p:spPr>
      </p:pic>
      <p:sp>
        <p:nvSpPr>
          <p:cNvPr id="28" name="TextBox 27"/>
          <p:cNvSpPr txBox="1"/>
          <p:nvPr/>
        </p:nvSpPr>
        <p:spPr>
          <a:xfrm>
            <a:off x="759648" y="1690577"/>
            <a:ext cx="7927152" cy="914400"/>
          </a:xfrm>
          <a:prstGeom prst="rect">
            <a:avLst/>
          </a:prstGeom>
          <a:noFill/>
        </p:spPr>
        <p:txBody>
          <a:bodyPr wrap="none" rtlCol="0">
            <a:noAutofit/>
          </a:bodyPr>
          <a:lstStyle/>
          <a:p>
            <a:r>
              <a:rPr lang="en-US" sz="2000" dirty="0" smtClean="0"/>
              <a:t>double the number of nodes, without change the end-point </a:t>
            </a:r>
          </a:p>
          <a:p>
            <a:r>
              <a:rPr lang="en-US" sz="2000" dirty="0" smtClean="0"/>
              <a:t>values of existing nodes</a:t>
            </a:r>
            <a:endParaRPr lang="en-US" sz="2000" dirty="0" smtClean="0"/>
          </a:p>
        </p:txBody>
      </p:sp>
    </p:spTree>
    <p:extLst>
      <p:ext uri="{BB962C8B-B14F-4D97-AF65-F5344CB8AC3E}">
        <p14:creationId xmlns:p14="http://schemas.microsoft.com/office/powerpoint/2010/main" val="2115220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single-token architecture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5533" y="1524000"/>
            <a:ext cx="4632934" cy="4648200"/>
          </a:xfrm>
        </p:spPr>
      </p:pic>
    </p:spTree>
    <p:extLst>
      <p:ext uri="{BB962C8B-B14F-4D97-AF65-F5344CB8AC3E}">
        <p14:creationId xmlns:p14="http://schemas.microsoft.com/office/powerpoint/2010/main" val="1743050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single-token architecture</a:t>
            </a:r>
          </a:p>
        </p:txBody>
      </p:sp>
      <p:pic>
        <p:nvPicPr>
          <p:cNvPr id="4" name="Content Placeholder 3"/>
          <p:cNvPicPr>
            <a:picLocks noGrp="1" noChangeAspect="1"/>
          </p:cNvPicPr>
          <p:nvPr>
            <p:ph idx="1"/>
          </p:nvPr>
        </p:nvPicPr>
        <p:blipFill>
          <a:blip r:embed="rId3"/>
          <a:stretch>
            <a:fillRect/>
          </a:stretch>
        </p:blipFill>
        <p:spPr>
          <a:xfrm>
            <a:off x="457200" y="1837403"/>
            <a:ext cx="8229600" cy="4021393"/>
          </a:xfrm>
          <a:prstGeom prst="rect">
            <a:avLst/>
          </a:prstGeom>
        </p:spPr>
      </p:pic>
    </p:spTree>
    <p:extLst>
      <p:ext uri="{BB962C8B-B14F-4D97-AF65-F5344CB8AC3E}">
        <p14:creationId xmlns:p14="http://schemas.microsoft.com/office/powerpoint/2010/main" val="95003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t>Introduction</a:t>
            </a:r>
            <a:endParaRPr lang="en-US" dirty="0"/>
          </a:p>
        </p:txBody>
      </p:sp>
    </p:spTree>
    <p:extLst>
      <p:ext uri="{BB962C8B-B14F-4D97-AF65-F5344CB8AC3E}">
        <p14:creationId xmlns:p14="http://schemas.microsoft.com/office/powerpoint/2010/main" val="2075331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vs single-token architecture</a:t>
            </a:r>
          </a:p>
        </p:txBody>
      </p:sp>
      <p:pic>
        <p:nvPicPr>
          <p:cNvPr id="4" name="Content Placeholder 3"/>
          <p:cNvPicPr>
            <a:picLocks noGrp="1" noChangeAspect="1"/>
          </p:cNvPicPr>
          <p:nvPr>
            <p:ph idx="1"/>
          </p:nvPr>
        </p:nvPicPr>
        <p:blipFill>
          <a:blip r:embed="rId2"/>
          <a:stretch>
            <a:fillRect/>
          </a:stretch>
        </p:blipFill>
        <p:spPr>
          <a:xfrm>
            <a:off x="641115" y="1524000"/>
            <a:ext cx="7861770" cy="4648200"/>
          </a:xfrm>
          <a:prstGeom prst="rect">
            <a:avLst/>
          </a:prstGeom>
        </p:spPr>
      </p:pic>
    </p:spTree>
    <p:extLst>
      <p:ext uri="{BB962C8B-B14F-4D97-AF65-F5344CB8AC3E}">
        <p14:creationId xmlns:p14="http://schemas.microsoft.com/office/powerpoint/2010/main" val="277344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strike="sngStrike" dirty="0" smtClean="0"/>
              <a:t>Replication</a:t>
            </a:r>
          </a:p>
          <a:p>
            <a:r>
              <a:rPr lang="en-US" sz="2400" dirty="0" smtClean="0"/>
              <a:t>Membership</a:t>
            </a:r>
          </a:p>
          <a:p>
            <a:r>
              <a:rPr lang="en-US" sz="2400" dirty="0" smtClean="0"/>
              <a:t>Bootstrapping</a:t>
            </a:r>
          </a:p>
          <a:p>
            <a:r>
              <a:rPr lang="en-US" sz="2400" strike="sngStrike" dirty="0"/>
              <a:t>Scaling the </a:t>
            </a:r>
            <a:r>
              <a:rPr lang="en-US" sz="2400" strike="sngStrike" dirty="0" smtClean="0"/>
              <a:t>Cluster</a:t>
            </a:r>
          </a:p>
          <a:p>
            <a:r>
              <a:rPr lang="en-US" sz="2400" dirty="0"/>
              <a:t>Local Persistence</a:t>
            </a:r>
          </a:p>
        </p:txBody>
      </p:sp>
    </p:spTree>
    <p:extLst>
      <p:ext uri="{BB962C8B-B14F-4D97-AF65-F5344CB8AC3E}">
        <p14:creationId xmlns:p14="http://schemas.microsoft.com/office/powerpoint/2010/main" val="495089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a:t>
            </a:r>
          </a:p>
        </p:txBody>
      </p:sp>
      <p:sp>
        <p:nvSpPr>
          <p:cNvPr id="3" name="Content Placeholder 2"/>
          <p:cNvSpPr>
            <a:spLocks noGrp="1"/>
          </p:cNvSpPr>
          <p:nvPr>
            <p:ph idx="1"/>
          </p:nvPr>
        </p:nvSpPr>
        <p:spPr>
          <a:xfrm>
            <a:off x="457200" y="1524000"/>
            <a:ext cx="8229600" cy="3462670"/>
          </a:xfrm>
        </p:spPr>
        <p:txBody>
          <a:bodyPr>
            <a:normAutofit/>
          </a:bodyPr>
          <a:lstStyle/>
          <a:p>
            <a:r>
              <a:rPr lang="en-US" sz="2400" dirty="0"/>
              <a:t>Adding nodes to an existing </a:t>
            </a:r>
            <a:r>
              <a:rPr lang="en-US" sz="2400" dirty="0" smtClean="0"/>
              <a:t>cluster</a:t>
            </a:r>
          </a:p>
          <a:p>
            <a:r>
              <a:rPr lang="en-US" sz="2400" dirty="0" smtClean="0"/>
              <a:t>Seed nodes: regular nodes that providing a way(IP address) for new nodes to join the cluster</a:t>
            </a:r>
          </a:p>
          <a:p>
            <a:r>
              <a:rPr lang="en-US" sz="2400" dirty="0" smtClean="0"/>
              <a:t>If a node want to join a cluster, at least one IP address is a must.</a:t>
            </a:r>
          </a:p>
          <a:p>
            <a:r>
              <a:rPr lang="en-US" sz="2400" dirty="0" smtClean="0"/>
              <a:t>Seed nodes are specified in seed property of </a:t>
            </a:r>
            <a:r>
              <a:rPr lang="en-US" sz="2400" dirty="0" err="1" smtClean="0"/>
              <a:t>cassandra.yaml</a:t>
            </a:r>
            <a:endParaRPr lang="en-US" sz="2400" dirty="0" smtClean="0"/>
          </a:p>
          <a:p>
            <a:r>
              <a:rPr lang="en-US" sz="2400" dirty="0"/>
              <a:t>Seed nodes cannot bootstrap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986670"/>
            <a:ext cx="7505700" cy="901700"/>
          </a:xfrm>
          <a:prstGeom prst="rect">
            <a:avLst/>
          </a:prstGeom>
        </p:spPr>
      </p:pic>
    </p:spTree>
    <p:extLst>
      <p:ext uri="{BB962C8B-B14F-4D97-AF65-F5344CB8AC3E}">
        <p14:creationId xmlns:p14="http://schemas.microsoft.com/office/powerpoint/2010/main" val="2082177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strike="sngStrike" dirty="0" smtClean="0"/>
              <a:t>Replication</a:t>
            </a:r>
          </a:p>
          <a:p>
            <a:r>
              <a:rPr lang="en-US" sz="2400" dirty="0" smtClean="0"/>
              <a:t>Membership</a:t>
            </a:r>
          </a:p>
          <a:p>
            <a:r>
              <a:rPr lang="en-US" sz="2400" strike="sngStrike" dirty="0" smtClean="0"/>
              <a:t>Bootstrapping</a:t>
            </a:r>
          </a:p>
          <a:p>
            <a:r>
              <a:rPr lang="en-US" sz="2400" strike="sngStrike" dirty="0"/>
              <a:t>Scaling the </a:t>
            </a:r>
            <a:r>
              <a:rPr lang="en-US" sz="2400" strike="sngStrike" dirty="0" smtClean="0"/>
              <a:t>Cluster</a:t>
            </a:r>
          </a:p>
          <a:p>
            <a:r>
              <a:rPr lang="en-US" sz="2400" dirty="0"/>
              <a:t>Local Persistence</a:t>
            </a:r>
          </a:p>
        </p:txBody>
      </p:sp>
    </p:spTree>
    <p:extLst>
      <p:ext uri="{BB962C8B-B14F-4D97-AF65-F5344CB8AC3E}">
        <p14:creationId xmlns:p14="http://schemas.microsoft.com/office/powerpoint/2010/main" val="236126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t>
            </a:r>
            <a:r>
              <a:rPr lang="en-US" dirty="0" smtClean="0"/>
              <a:t>Persistence</a:t>
            </a:r>
            <a:endParaRPr lang="en-US" dirty="0"/>
          </a:p>
        </p:txBody>
      </p:sp>
      <p:sp>
        <p:nvSpPr>
          <p:cNvPr id="3" name="Content Placeholder 2"/>
          <p:cNvSpPr>
            <a:spLocks noGrp="1"/>
          </p:cNvSpPr>
          <p:nvPr>
            <p:ph idx="1"/>
          </p:nvPr>
        </p:nvSpPr>
        <p:spPr>
          <a:xfrm>
            <a:off x="457200" y="1524000"/>
            <a:ext cx="8229600" cy="400493"/>
          </a:xfrm>
        </p:spPr>
        <p:txBody>
          <a:bodyPr/>
          <a:lstStyle/>
          <a:p>
            <a:r>
              <a:rPr lang="en-US" smtClean="0"/>
              <a:t>A partition key value is what makes an rows unique</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628" y="4525525"/>
            <a:ext cx="7896786" cy="145741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6489"/>
            <a:ext cx="7896786" cy="2369036"/>
          </a:xfrm>
          <a:prstGeom prst="rect">
            <a:avLst/>
          </a:prstGeom>
        </p:spPr>
      </p:pic>
    </p:spTree>
    <p:extLst>
      <p:ext uri="{BB962C8B-B14F-4D97-AF65-F5344CB8AC3E}">
        <p14:creationId xmlns:p14="http://schemas.microsoft.com/office/powerpoint/2010/main" val="8924035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Persistence</a:t>
            </a:r>
          </a:p>
        </p:txBody>
      </p:sp>
      <p:sp>
        <p:nvSpPr>
          <p:cNvPr id="3" name="Content Placeholder 2"/>
          <p:cNvSpPr>
            <a:spLocks noGrp="1"/>
          </p:cNvSpPr>
          <p:nvPr>
            <p:ph idx="1"/>
          </p:nvPr>
        </p:nvSpPr>
        <p:spPr>
          <a:xfrm>
            <a:off x="457200" y="1524000"/>
            <a:ext cx="8229600" cy="1516912"/>
          </a:xfrm>
        </p:spPr>
        <p:txBody>
          <a:bodyPr/>
          <a:lstStyle/>
          <a:p>
            <a:r>
              <a:rPr lang="en-US" sz="2400" dirty="0" smtClean="0"/>
              <a:t>When data is written to a table in Cassandra, it goes to both a commit log on disk(for playback, in case of node failure) and to memory (called </a:t>
            </a:r>
            <a:r>
              <a:rPr lang="en-US" sz="2400" dirty="0" err="1" smtClean="0"/>
              <a:t>memcache</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3040912"/>
            <a:ext cx="7239000" cy="2247900"/>
          </a:xfrm>
          <a:prstGeom prst="rect">
            <a:avLst/>
          </a:prstGeom>
        </p:spPr>
      </p:pic>
    </p:spTree>
    <p:extLst>
      <p:ext uri="{BB962C8B-B14F-4D97-AF65-F5344CB8AC3E}">
        <p14:creationId xmlns:p14="http://schemas.microsoft.com/office/powerpoint/2010/main" val="1613947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Persistence</a:t>
            </a:r>
          </a:p>
        </p:txBody>
      </p:sp>
      <p:sp>
        <p:nvSpPr>
          <p:cNvPr id="3" name="Content Placeholder 2"/>
          <p:cNvSpPr>
            <a:spLocks noGrp="1"/>
          </p:cNvSpPr>
          <p:nvPr>
            <p:ph idx="1"/>
          </p:nvPr>
        </p:nvSpPr>
        <p:spPr>
          <a:xfrm>
            <a:off x="457200" y="1524000"/>
            <a:ext cx="8229600" cy="1644502"/>
          </a:xfrm>
        </p:spPr>
        <p:txBody>
          <a:bodyPr>
            <a:normAutofit/>
          </a:bodyPr>
          <a:lstStyle/>
          <a:p>
            <a:r>
              <a:rPr lang="en-US" sz="2400" dirty="0" smtClean="0"/>
              <a:t>Once the </a:t>
            </a:r>
            <a:r>
              <a:rPr lang="en-US" sz="2400" dirty="0" err="1" smtClean="0"/>
              <a:t>memcache</a:t>
            </a:r>
            <a:r>
              <a:rPr lang="en-US" sz="2400" dirty="0" smtClean="0"/>
              <a:t> for a table is full, it is flushed to disk, called SSTABLE</a:t>
            </a:r>
          </a:p>
          <a:p>
            <a:r>
              <a:rPr lang="en-US" sz="2400" dirty="0" smtClean="0"/>
              <a:t>For each table on each node, there is one SSTABLE</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3168502"/>
            <a:ext cx="7594600" cy="2235200"/>
          </a:xfrm>
          <a:prstGeom prst="rect">
            <a:avLst/>
          </a:prstGeom>
        </p:spPr>
      </p:pic>
    </p:spTree>
    <p:extLst>
      <p:ext uri="{BB962C8B-B14F-4D97-AF65-F5344CB8AC3E}">
        <p14:creationId xmlns:p14="http://schemas.microsoft.com/office/powerpoint/2010/main" val="1043995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Persistence</a:t>
            </a:r>
          </a:p>
        </p:txBody>
      </p:sp>
      <p:sp>
        <p:nvSpPr>
          <p:cNvPr id="3" name="Content Placeholder 2"/>
          <p:cNvSpPr>
            <a:spLocks noGrp="1"/>
          </p:cNvSpPr>
          <p:nvPr>
            <p:ph idx="1"/>
          </p:nvPr>
        </p:nvSpPr>
        <p:spPr/>
        <p:txBody>
          <a:bodyPr>
            <a:normAutofit/>
          </a:bodyPr>
          <a:lstStyle/>
          <a:p>
            <a:r>
              <a:rPr lang="en-US" sz="2400" dirty="0" smtClean="0"/>
              <a:t>The </a:t>
            </a:r>
            <a:r>
              <a:rPr lang="en-US" sz="2400" dirty="0" err="1" smtClean="0"/>
              <a:t>SSTables</a:t>
            </a:r>
            <a:r>
              <a:rPr lang="en-US" sz="2400" dirty="0" smtClean="0"/>
              <a:t> for a table are stored on disk, in the location specified in the </a:t>
            </a:r>
            <a:r>
              <a:rPr lang="en-US" sz="2400" dirty="0" err="1" smtClean="0"/>
              <a:t>cassandra.yaml</a:t>
            </a:r>
            <a:endParaRPr lang="en-US" sz="2400" dirty="0"/>
          </a:p>
        </p:txBody>
      </p:sp>
    </p:spTree>
    <p:extLst>
      <p:ext uri="{BB962C8B-B14F-4D97-AF65-F5344CB8AC3E}">
        <p14:creationId xmlns:p14="http://schemas.microsoft.com/office/powerpoint/2010/main" val="2082901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strike="sngStrike" dirty="0" smtClean="0"/>
              <a:t>Replication</a:t>
            </a:r>
          </a:p>
          <a:p>
            <a:r>
              <a:rPr lang="en-US" sz="2400" dirty="0" smtClean="0"/>
              <a:t>Membership</a:t>
            </a:r>
          </a:p>
          <a:p>
            <a:r>
              <a:rPr lang="en-US" sz="2400" strike="sngStrike" dirty="0" smtClean="0"/>
              <a:t>Bootstrapping</a:t>
            </a:r>
          </a:p>
          <a:p>
            <a:r>
              <a:rPr lang="en-US" sz="2400" strike="sngStrike" dirty="0"/>
              <a:t>Scaling the </a:t>
            </a:r>
            <a:r>
              <a:rPr lang="en-US" sz="2400" strike="sngStrike" dirty="0" smtClean="0"/>
              <a:t>Cluster</a:t>
            </a:r>
          </a:p>
          <a:p>
            <a:r>
              <a:rPr lang="en-US" sz="2400" strike="sngStrike" dirty="0"/>
              <a:t>Local Persistence</a:t>
            </a:r>
          </a:p>
        </p:txBody>
      </p:sp>
    </p:spTree>
    <p:extLst>
      <p:ext uri="{BB962C8B-B14F-4D97-AF65-F5344CB8AC3E}">
        <p14:creationId xmlns:p14="http://schemas.microsoft.com/office/powerpoint/2010/main" val="1951817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Membership—Failure Detection</a:t>
            </a:r>
            <a:endParaRPr lang="en-US" dirty="0"/>
          </a:p>
        </p:txBody>
      </p:sp>
      <p:sp>
        <p:nvSpPr>
          <p:cNvPr id="3" name="Content Placeholder 2"/>
          <p:cNvSpPr>
            <a:spLocks noGrp="1"/>
          </p:cNvSpPr>
          <p:nvPr>
            <p:ph idx="1"/>
          </p:nvPr>
        </p:nvSpPr>
        <p:spPr/>
        <p:txBody>
          <a:bodyPr>
            <a:normAutofit/>
          </a:bodyPr>
          <a:lstStyle/>
          <a:p>
            <a:r>
              <a:rPr lang="en-US" sz="2400" dirty="0"/>
              <a:t>Failure detection is a method for locally determining from gossip state and history if another node in the system is up or down. </a:t>
            </a:r>
            <a:endParaRPr lang="en-US" sz="2400" dirty="0" smtClean="0"/>
          </a:p>
          <a:p>
            <a:r>
              <a:rPr lang="en-US" sz="2400" dirty="0"/>
              <a:t>Cassandra uses this information to avoid routing client requests to unreachable nodes whenever possible. </a:t>
            </a:r>
            <a:endParaRPr lang="en-US" sz="2400" dirty="0"/>
          </a:p>
        </p:txBody>
      </p:sp>
    </p:spTree>
    <p:extLst>
      <p:ext uri="{BB962C8B-B14F-4D97-AF65-F5344CB8AC3E}">
        <p14:creationId xmlns:p14="http://schemas.microsoft.com/office/powerpoint/2010/main" val="89675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History</a:t>
            </a:r>
            <a:endParaRPr lang="zh-CN" altLang="en-US" dirty="0"/>
          </a:p>
        </p:txBody>
      </p:sp>
      <p:pic>
        <p:nvPicPr>
          <p:cNvPr id="4" name="图片 3"/>
          <p:cNvPicPr>
            <a:picLocks noChangeAspect="1"/>
          </p:cNvPicPr>
          <p:nvPr/>
        </p:nvPicPr>
        <p:blipFill rotWithShape="1">
          <a:blip r:embed="rId3"/>
          <a:srcRect r="3022"/>
          <a:stretch/>
        </p:blipFill>
        <p:spPr>
          <a:xfrm>
            <a:off x="195858" y="1484895"/>
            <a:ext cx="8752284" cy="4450686"/>
          </a:xfrm>
          <a:prstGeom prst="rect">
            <a:avLst/>
          </a:prstGeom>
        </p:spPr>
      </p:pic>
      <p:sp>
        <p:nvSpPr>
          <p:cNvPr id="5" name="矩形 4"/>
          <p:cNvSpPr/>
          <p:nvPr/>
        </p:nvSpPr>
        <p:spPr>
          <a:xfrm>
            <a:off x="5767137" y="5060377"/>
            <a:ext cx="2919663" cy="369332"/>
          </a:xfrm>
          <a:prstGeom prst="rect">
            <a:avLst/>
          </a:prstGeom>
        </p:spPr>
        <p:txBody>
          <a:bodyPr wrap="square">
            <a:spAutoFit/>
          </a:bodyPr>
          <a:lstStyle/>
          <a:p>
            <a:r>
              <a:rPr lang="en-US" altLang="zh-CN" b="1" dirty="0" smtClean="0">
                <a:solidFill>
                  <a:srgbClr val="374C51"/>
                </a:solidFill>
                <a:latin typeface="+mj-lt"/>
              </a:rPr>
              <a:t>latest version: 3.0.5</a:t>
            </a:r>
            <a:endParaRPr lang="zh-CN" altLang="en-US" b="1" dirty="0">
              <a:latin typeface="+mj-lt"/>
            </a:endParaRPr>
          </a:p>
        </p:txBody>
      </p:sp>
    </p:spTree>
    <p:extLst>
      <p:ext uri="{BB962C8B-B14F-4D97-AF65-F5344CB8AC3E}">
        <p14:creationId xmlns:p14="http://schemas.microsoft.com/office/powerpoint/2010/main" val="1220927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Membership—Failure Detection</a:t>
            </a:r>
          </a:p>
        </p:txBody>
      </p:sp>
      <p:sp>
        <p:nvSpPr>
          <p:cNvPr id="3" name="Content Placeholder 2"/>
          <p:cNvSpPr>
            <a:spLocks noGrp="1"/>
          </p:cNvSpPr>
          <p:nvPr>
            <p:ph idx="1"/>
          </p:nvPr>
        </p:nvSpPr>
        <p:spPr/>
        <p:txBody>
          <a:bodyPr/>
          <a:lstStyle/>
          <a:p>
            <a:r>
              <a:rPr lang="en-US" dirty="0"/>
              <a:t>Rather than have a fixed threshold for marking failing nodes, Cassandra uses an </a:t>
            </a:r>
            <a:r>
              <a:rPr lang="en-US" b="1" dirty="0"/>
              <a:t>accrual detection mechanism </a:t>
            </a:r>
            <a:r>
              <a:rPr lang="en-US" dirty="0"/>
              <a:t>to calculate a per-node threshold that takes into account network performance, workload, and historical conditions</a:t>
            </a:r>
            <a:r>
              <a:rPr lang="en-US" dirty="0" smtClean="0"/>
              <a:t>.</a:t>
            </a:r>
          </a:p>
          <a:p>
            <a:r>
              <a:rPr lang="en-US" dirty="0"/>
              <a:t>During gossip exchanges, every node maintains a sliding window of inter-arrival times of gossip messages from other nodes in the cluster. </a:t>
            </a:r>
            <a:endParaRPr lang="en-US" dirty="0" smtClean="0"/>
          </a:p>
          <a:p>
            <a:r>
              <a:rPr lang="en-US" dirty="0"/>
              <a:t>Lower values increase the likelihood that an unresponsive node will be marked as down, while higher values decrease the likelihood that transient failures will cause a node failure. </a:t>
            </a:r>
            <a:endParaRPr lang="en-US" dirty="0"/>
          </a:p>
        </p:txBody>
      </p:sp>
    </p:spTree>
    <p:extLst>
      <p:ext uri="{BB962C8B-B14F-4D97-AF65-F5344CB8AC3E}">
        <p14:creationId xmlns:p14="http://schemas.microsoft.com/office/powerpoint/2010/main" val="1851876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chemeClr val="dk1"/>
                </a:solidFill>
                <a:ea typeface="Calibri"/>
                <a:cs typeface="Calibri"/>
                <a:sym typeface="Calibri"/>
              </a:rPr>
              <a:t>Cassandra</a:t>
            </a:r>
            <a:r>
              <a:rPr lang="zh-CN" altLang="en-US" dirty="0" smtClean="0">
                <a:solidFill>
                  <a:schemeClr val="dk1"/>
                </a:solidFill>
                <a:ea typeface="Calibri"/>
                <a:cs typeface="Calibri"/>
                <a:sym typeface="Calibri"/>
              </a:rPr>
              <a:t> </a:t>
            </a:r>
            <a:r>
              <a:rPr lang="en" dirty="0">
                <a:solidFill>
                  <a:schemeClr val="dk1"/>
                </a:solidFill>
                <a:ea typeface="Calibri"/>
                <a:cs typeface="Calibri"/>
                <a:sym typeface="Calibri"/>
              </a:rPr>
              <a:t>Architecture</a:t>
            </a:r>
            <a:endParaRPr lang="en-US" dirty="0"/>
          </a:p>
        </p:txBody>
      </p:sp>
      <p:sp>
        <p:nvSpPr>
          <p:cNvPr id="3" name="Content Placeholder 2"/>
          <p:cNvSpPr>
            <a:spLocks noGrp="1"/>
          </p:cNvSpPr>
          <p:nvPr>
            <p:ph idx="1"/>
          </p:nvPr>
        </p:nvSpPr>
        <p:spPr/>
        <p:txBody>
          <a:bodyPr>
            <a:normAutofit/>
          </a:bodyPr>
          <a:lstStyle/>
          <a:p>
            <a:r>
              <a:rPr lang="en-US" sz="2400" strike="sngStrike" dirty="0" smtClean="0"/>
              <a:t>Partitioning</a:t>
            </a:r>
          </a:p>
          <a:p>
            <a:r>
              <a:rPr lang="en-US" sz="2400" strike="sngStrike" dirty="0" smtClean="0"/>
              <a:t>Replication</a:t>
            </a:r>
          </a:p>
          <a:p>
            <a:r>
              <a:rPr lang="en-US" sz="2400" strike="sngStrike" dirty="0" smtClean="0"/>
              <a:t>Membership</a:t>
            </a:r>
          </a:p>
          <a:p>
            <a:r>
              <a:rPr lang="en-US" sz="2400" strike="sngStrike" dirty="0" smtClean="0"/>
              <a:t>Bootstrapping</a:t>
            </a:r>
          </a:p>
          <a:p>
            <a:r>
              <a:rPr lang="en-US" sz="2400" strike="sngStrike" dirty="0"/>
              <a:t>Scaling the </a:t>
            </a:r>
            <a:r>
              <a:rPr lang="en-US" sz="2400" strike="sngStrike" dirty="0" smtClean="0"/>
              <a:t>Cluster</a:t>
            </a:r>
          </a:p>
          <a:p>
            <a:r>
              <a:rPr lang="en-US" sz="2400" strike="sngStrike" dirty="0"/>
              <a:t>Local Persistence</a:t>
            </a:r>
          </a:p>
        </p:txBody>
      </p:sp>
    </p:spTree>
    <p:extLst>
      <p:ext uri="{BB962C8B-B14F-4D97-AF65-F5344CB8AC3E}">
        <p14:creationId xmlns:p14="http://schemas.microsoft.com/office/powerpoint/2010/main" val="502182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Details</a:t>
            </a:r>
            <a:endParaRPr lang="en-US" dirty="0"/>
          </a:p>
        </p:txBody>
      </p:sp>
      <p:sp>
        <p:nvSpPr>
          <p:cNvPr id="3" name="Content Placeholder 2"/>
          <p:cNvSpPr>
            <a:spLocks noGrp="1"/>
          </p:cNvSpPr>
          <p:nvPr>
            <p:ph idx="1"/>
          </p:nvPr>
        </p:nvSpPr>
        <p:spPr/>
        <p:txBody>
          <a:bodyPr/>
          <a:lstStyle/>
          <a:p>
            <a:r>
              <a:rPr lang="en-US" sz="2400" dirty="0"/>
              <a:t>About </a:t>
            </a:r>
            <a:r>
              <a:rPr lang="en-US" sz="2400" dirty="0" smtClean="0"/>
              <a:t>reads in </a:t>
            </a:r>
            <a:r>
              <a:rPr lang="en-US" sz="2400" dirty="0"/>
              <a:t>Cassandra </a:t>
            </a:r>
            <a:endParaRPr lang="en-US" sz="2400" dirty="0" smtClean="0"/>
          </a:p>
          <a:p>
            <a:r>
              <a:rPr lang="en-US" sz="2400" dirty="0" smtClean="0"/>
              <a:t>About writes in Cassandra </a:t>
            </a:r>
          </a:p>
          <a:p>
            <a:r>
              <a:rPr lang="en-US" sz="2400" dirty="0" smtClean="0"/>
              <a:t>Consistency</a:t>
            </a:r>
          </a:p>
        </p:txBody>
      </p:sp>
    </p:spTree>
    <p:extLst>
      <p:ext uri="{BB962C8B-B14F-4D97-AF65-F5344CB8AC3E}">
        <p14:creationId xmlns:p14="http://schemas.microsoft.com/office/powerpoint/2010/main" val="157483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reads in Cassandra </a:t>
            </a:r>
          </a:p>
        </p:txBody>
      </p:sp>
      <p:sp>
        <p:nvSpPr>
          <p:cNvPr id="3" name="Content Placeholder 2"/>
          <p:cNvSpPr>
            <a:spLocks noGrp="1"/>
          </p:cNvSpPr>
          <p:nvPr>
            <p:ph idx="1"/>
          </p:nvPr>
        </p:nvSpPr>
        <p:spPr/>
        <p:txBody>
          <a:bodyPr>
            <a:normAutofit/>
          </a:bodyPr>
          <a:lstStyle/>
          <a:p>
            <a:r>
              <a:rPr lang="en-US" sz="2400" dirty="0"/>
              <a:t>When a read request for a row comes in to a node, the row must be combined from all </a:t>
            </a:r>
            <a:r>
              <a:rPr lang="en-US" sz="2400" dirty="0" err="1"/>
              <a:t>SSTables</a:t>
            </a:r>
            <a:r>
              <a:rPr lang="en-US" sz="2400" dirty="0"/>
              <a:t> on that node that contain columns from the row in question, as well as from any unflushed </a:t>
            </a:r>
            <a:r>
              <a:rPr lang="en-US" sz="2400" dirty="0" err="1"/>
              <a:t>memtables</a:t>
            </a:r>
            <a:r>
              <a:rPr lang="en-US" sz="2400" dirty="0"/>
              <a:t>, to produce the requested data.</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3561907"/>
            <a:ext cx="7594600" cy="2235200"/>
          </a:xfrm>
          <a:prstGeom prst="rect">
            <a:avLst/>
          </a:prstGeom>
        </p:spPr>
      </p:pic>
    </p:spTree>
    <p:extLst>
      <p:ext uri="{BB962C8B-B14F-4D97-AF65-F5344CB8AC3E}">
        <p14:creationId xmlns:p14="http://schemas.microsoft.com/office/powerpoint/2010/main" val="1504049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writes in Cassandra </a:t>
            </a:r>
          </a:p>
        </p:txBody>
      </p:sp>
      <p:sp>
        <p:nvSpPr>
          <p:cNvPr id="3" name="Content Placeholder 2"/>
          <p:cNvSpPr>
            <a:spLocks noGrp="1"/>
          </p:cNvSpPr>
          <p:nvPr>
            <p:ph idx="1"/>
          </p:nvPr>
        </p:nvSpPr>
        <p:spPr/>
        <p:txBody>
          <a:bodyPr/>
          <a:lstStyle/>
          <a:p>
            <a:r>
              <a:rPr lang="en-US" b="1" dirty="0"/>
              <a:t>About Inserts and </a:t>
            </a:r>
            <a:r>
              <a:rPr lang="en-US" b="1" dirty="0" smtClean="0"/>
              <a:t>Updates</a:t>
            </a:r>
          </a:p>
          <a:p>
            <a:pPr lvl="1"/>
            <a:r>
              <a:rPr lang="en-US" sz="2000" dirty="0"/>
              <a:t>Any number of columns may be inserted at the same time. When inserting or updating columns in a column family, the client application specifies the row key to </a:t>
            </a:r>
            <a:r>
              <a:rPr lang="en-US" sz="2000" dirty="0" smtClean="0"/>
              <a:t>identify </a:t>
            </a:r>
            <a:r>
              <a:rPr lang="en-US" sz="2000" dirty="0"/>
              <a:t>which column records to update. </a:t>
            </a: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07" y="3848100"/>
            <a:ext cx="7896786" cy="1457411"/>
          </a:xfrm>
          <a:prstGeom prst="rect">
            <a:avLst/>
          </a:prstGeom>
        </p:spPr>
      </p:pic>
    </p:spTree>
    <p:extLst>
      <p:ext uri="{BB962C8B-B14F-4D97-AF65-F5344CB8AC3E}">
        <p14:creationId xmlns:p14="http://schemas.microsoft.com/office/powerpoint/2010/main" val="1489435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writes in Cassandra </a:t>
            </a:r>
          </a:p>
        </p:txBody>
      </p:sp>
      <p:sp>
        <p:nvSpPr>
          <p:cNvPr id="3" name="Content Placeholder 2"/>
          <p:cNvSpPr>
            <a:spLocks noGrp="1"/>
          </p:cNvSpPr>
          <p:nvPr>
            <p:ph idx="1"/>
          </p:nvPr>
        </p:nvSpPr>
        <p:spPr/>
        <p:txBody>
          <a:bodyPr/>
          <a:lstStyle/>
          <a:p>
            <a:r>
              <a:rPr lang="en-US" b="1" dirty="0"/>
              <a:t>About Inserts and </a:t>
            </a:r>
            <a:r>
              <a:rPr lang="en-US" b="1" dirty="0" smtClean="0"/>
              <a:t>Updates</a:t>
            </a:r>
          </a:p>
          <a:p>
            <a:pPr lvl="1"/>
            <a:r>
              <a:rPr lang="en-US" sz="1800" dirty="0" smtClean="0"/>
              <a:t>Columns are only overwritten if the timestamp in the new version of the column is more recent than the existing column, so precise timestamps are necessary if updates (overwrites) are frequent. </a:t>
            </a:r>
          </a:p>
          <a:p>
            <a:pPr lvl="1"/>
            <a:r>
              <a:rPr lang="en-US" sz="1800" dirty="0" smtClean="0"/>
              <a:t>The timestamp is provided by the client, so the clocks of all client machines should be synchronized using NTP (network time protocol).</a:t>
            </a:r>
            <a:endParaRPr lang="en-US" sz="18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3848100"/>
            <a:ext cx="7594600" cy="2235200"/>
          </a:xfrm>
          <a:prstGeom prst="rect">
            <a:avLst/>
          </a:prstGeom>
        </p:spPr>
      </p:pic>
    </p:spTree>
    <p:extLst>
      <p:ext uri="{BB962C8B-B14F-4D97-AF65-F5344CB8AC3E}">
        <p14:creationId xmlns:p14="http://schemas.microsoft.com/office/powerpoint/2010/main" val="316443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Deletes</a:t>
            </a:r>
          </a:p>
        </p:txBody>
      </p:sp>
      <p:sp>
        <p:nvSpPr>
          <p:cNvPr id="3" name="Content Placeholder 2"/>
          <p:cNvSpPr>
            <a:spLocks noGrp="1"/>
          </p:cNvSpPr>
          <p:nvPr>
            <p:ph idx="1"/>
          </p:nvPr>
        </p:nvSpPr>
        <p:spPr/>
        <p:txBody>
          <a:bodyPr/>
          <a:lstStyle/>
          <a:p>
            <a:r>
              <a:rPr lang="en-US" dirty="0"/>
              <a:t>Deleted data is not </a:t>
            </a:r>
            <a:r>
              <a:rPr lang="en-US" dirty="0" smtClean="0"/>
              <a:t>immediately </a:t>
            </a:r>
            <a:r>
              <a:rPr lang="en-US" dirty="0"/>
              <a:t>removed from </a:t>
            </a:r>
            <a:r>
              <a:rPr lang="en-US" dirty="0" smtClean="0"/>
              <a:t>disk</a:t>
            </a:r>
          </a:p>
          <a:p>
            <a:pPr lvl="1"/>
            <a:r>
              <a:rPr lang="en-US" dirty="0"/>
              <a:t>Once an </a:t>
            </a:r>
            <a:r>
              <a:rPr lang="en-US" dirty="0" err="1"/>
              <a:t>SSTable</a:t>
            </a:r>
            <a:r>
              <a:rPr lang="en-US" dirty="0"/>
              <a:t> is written, it is immutable (the file is not updated by further DML operations</a:t>
            </a:r>
            <a:r>
              <a:rPr lang="en-US" dirty="0" smtClean="0"/>
              <a:t>).</a:t>
            </a:r>
          </a:p>
          <a:p>
            <a:pPr lvl="1"/>
            <a:r>
              <a:rPr lang="en-US" dirty="0" smtClean="0"/>
              <a:t> </a:t>
            </a:r>
            <a:r>
              <a:rPr lang="en-US" dirty="0"/>
              <a:t>This means that a deleted column is not removed immediately. </a:t>
            </a:r>
            <a:endParaRPr lang="en-US" dirty="0" smtClean="0"/>
          </a:p>
          <a:p>
            <a:pPr lvl="1"/>
            <a:r>
              <a:rPr lang="en-US" dirty="0" smtClean="0"/>
              <a:t>Instead </a:t>
            </a:r>
            <a:r>
              <a:rPr lang="en-US" dirty="0"/>
              <a:t>a marker called a </a:t>
            </a:r>
            <a:r>
              <a:rPr lang="en-US" i="1" dirty="0"/>
              <a:t>tombstone</a:t>
            </a:r>
            <a:r>
              <a:rPr lang="en-US" dirty="0"/>
              <a:t> is written to indicate the new column status. </a:t>
            </a:r>
            <a:endParaRPr lang="en-US" dirty="0" smtClean="0"/>
          </a:p>
          <a:p>
            <a:pPr lvl="1"/>
            <a:r>
              <a:rPr lang="en-US" dirty="0" smtClean="0"/>
              <a:t>Columns </a:t>
            </a:r>
            <a:r>
              <a:rPr lang="en-US" dirty="0"/>
              <a:t>marked with a tombstone exist for a configured time period (defined by the </a:t>
            </a:r>
            <a:r>
              <a:rPr lang="en-US" i="1" u="sng" dirty="0"/>
              <a:t>gc_grace_seconds</a:t>
            </a:r>
            <a:r>
              <a:rPr lang="en-US" dirty="0"/>
              <a:t> value set on the column family), and then are permanently deleted by the compaction process after that time has expired</a:t>
            </a:r>
            <a:r>
              <a:rPr lang="en-US" dirty="0" smtClean="0"/>
              <a:t>.</a:t>
            </a:r>
          </a:p>
          <a:p>
            <a:r>
              <a:rPr lang="en-US" dirty="0" smtClean="0"/>
              <a:t>Repair node</a:t>
            </a:r>
            <a:endParaRPr lang="en-US" dirty="0"/>
          </a:p>
        </p:txBody>
      </p:sp>
    </p:spTree>
    <p:extLst>
      <p:ext uri="{BB962C8B-B14F-4D97-AF65-F5344CB8AC3E}">
        <p14:creationId xmlns:p14="http://schemas.microsoft.com/office/powerpoint/2010/main" val="1696549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a:t>
            </a:r>
          </a:p>
        </p:txBody>
      </p:sp>
      <p:pic>
        <p:nvPicPr>
          <p:cNvPr id="4" name="Shape 186"/>
          <p:cNvPicPr preferRelativeResize="0">
            <a:picLocks noGrp="1"/>
          </p:cNvPicPr>
          <p:nvPr>
            <p:ph idx="1"/>
          </p:nvPr>
        </p:nvPicPr>
        <p:blipFill>
          <a:blip r:embed="rId2"/>
          <a:stretch>
            <a:fillRect/>
          </a:stretch>
        </p:blipFill>
        <p:spPr>
          <a:xfrm>
            <a:off x="1475909" y="1524000"/>
            <a:ext cx="6192182" cy="4648200"/>
          </a:xfrm>
          <a:prstGeom prst="rect">
            <a:avLst/>
          </a:prstGeom>
        </p:spPr>
      </p:pic>
    </p:spTree>
    <p:extLst>
      <p:ext uri="{BB962C8B-B14F-4D97-AF65-F5344CB8AC3E}">
        <p14:creationId xmlns:p14="http://schemas.microsoft.com/office/powerpoint/2010/main" val="954222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a:t>
            </a:r>
          </a:p>
        </p:txBody>
      </p:sp>
      <p:graphicFrame>
        <p:nvGraphicFramePr>
          <p:cNvPr id="4" name="Content Placeholder 3"/>
          <p:cNvGraphicFramePr>
            <a:graphicFrameLocks noGrp="1"/>
          </p:cNvGraphicFramePr>
          <p:nvPr>
            <p:ph idx="1"/>
          </p:nvPr>
        </p:nvGraphicFramePr>
        <p:xfrm>
          <a:off x="1764362" y="1524000"/>
          <a:ext cx="5615276" cy="4648201"/>
        </p:xfrm>
        <a:graphic>
          <a:graphicData uri="http://schemas.openxmlformats.org/drawingml/2006/table">
            <a:tbl>
              <a:tblPr/>
              <a:tblGrid>
                <a:gridCol w="2807638"/>
                <a:gridCol w="2807638"/>
              </a:tblGrid>
              <a:tr h="157713">
                <a:tc>
                  <a:txBody>
                    <a:bodyPr/>
                    <a:lstStyle/>
                    <a:p>
                      <a:pPr algn="l"/>
                      <a:r>
                        <a:rPr lang="en-US" sz="900">
                          <a:effectLst/>
                        </a:rPr>
                        <a:t>Level</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9F7"/>
                    </a:solidFill>
                  </a:tcPr>
                </a:tc>
                <a:tc>
                  <a:txBody>
                    <a:bodyPr/>
                    <a:lstStyle/>
                    <a:p>
                      <a:pPr algn="l"/>
                      <a:r>
                        <a:rPr lang="en-US" sz="900" dirty="0">
                          <a:effectLst/>
                        </a:rPr>
                        <a:t>Description</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8F9F7"/>
                    </a:solidFill>
                  </a:tcPr>
                </a:tc>
              </a:tr>
              <a:tr h="1140386">
                <a:tc>
                  <a:txBody>
                    <a:bodyPr/>
                    <a:lstStyle/>
                    <a:p>
                      <a:pPr algn="l"/>
                      <a:r>
                        <a:rPr lang="en-US" sz="900">
                          <a:effectLst/>
                        </a:rPr>
                        <a:t>ANY</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at least one node. If all replica nodes for the given row key are down, the write can still succeed once a </a:t>
                      </a:r>
                      <a:r>
                        <a:rPr lang="en-US" sz="900" i="1" u="sng">
                          <a:solidFill>
                            <a:srgbClr val="007A97"/>
                          </a:solidFill>
                          <a:effectLst/>
                          <a:hlinkClick r:id="rId2"/>
                        </a:rPr>
                        <a:t>hinted handoff</a:t>
                      </a:r>
                      <a:r>
                        <a:rPr lang="en-US" sz="900">
                          <a:effectLst/>
                        </a:rPr>
                        <a:t> has been written. Note that if all replica nodes are down at write time, an ANY write will not be readable until the replica nodes for that row key have recovered.</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ONE</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of at least one replica node.</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TWO</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of at least two replica nodes.</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THREE</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of at least three replica nodes.</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QUORUM</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on a quorum of replica nodes.</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719240">
                <a:tc>
                  <a:txBody>
                    <a:bodyPr/>
                    <a:lstStyle/>
                    <a:p>
                      <a:pPr algn="l"/>
                      <a:r>
                        <a:rPr lang="en-US" sz="900">
                          <a:effectLst/>
                        </a:rPr>
                        <a:t>LOCAL_QUORUM</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on a quorum of replica nodes in the same data center as the coordinator node. Avoids latency of inter-data center communication.</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EACH_QUORUM</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a:effectLst/>
                        </a:rPr>
                        <a:t>A write must be written to the commit log and memory table on a quorum of replica nodes in </a:t>
                      </a:r>
                      <a:r>
                        <a:rPr lang="en-US" sz="900" i="1">
                          <a:effectLst/>
                        </a:rPr>
                        <a:t>all</a:t>
                      </a:r>
                      <a:r>
                        <a:rPr lang="en-US" sz="900">
                          <a:effectLst/>
                        </a:rPr>
                        <a:t> data centers.</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438477">
                <a:tc>
                  <a:txBody>
                    <a:bodyPr/>
                    <a:lstStyle/>
                    <a:p>
                      <a:pPr algn="l"/>
                      <a:r>
                        <a:rPr lang="en-US" sz="900">
                          <a:effectLst/>
                        </a:rPr>
                        <a:t>ALL</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algn="l"/>
                      <a:r>
                        <a:rPr lang="en-US" sz="900" dirty="0">
                          <a:effectLst/>
                        </a:rPr>
                        <a:t>A write must be written to the commit log and memory table on all replica nodes in the cluster for that row key.</a:t>
                      </a:r>
                    </a:p>
                  </a:txBody>
                  <a:tcPr marL="43328" marR="69324" marT="8666" marB="8666" anchor="ctr">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431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Motivations </a:t>
            </a:r>
            <a:endParaRPr lang="zh-CN" altLang="en-US" dirty="0"/>
          </a:p>
        </p:txBody>
      </p:sp>
      <p:sp>
        <p:nvSpPr>
          <p:cNvPr id="3" name="内容占位符 2"/>
          <p:cNvSpPr>
            <a:spLocks noGrp="1"/>
          </p:cNvSpPr>
          <p:nvPr>
            <p:ph idx="1"/>
          </p:nvPr>
        </p:nvSpPr>
        <p:spPr/>
        <p:txBody>
          <a:bodyPr/>
          <a:lstStyle/>
          <a:p>
            <a:r>
              <a:rPr lang="en-US" altLang="zh-CN" b="1" dirty="0"/>
              <a:t>High Scalability: </a:t>
            </a:r>
            <a:r>
              <a:rPr lang="en-US" altLang="zh-CN" dirty="0"/>
              <a:t>Read/write throughput increases linearly when number of nodes </a:t>
            </a:r>
            <a:r>
              <a:rPr lang="en-US" altLang="zh-CN" dirty="0" smtClean="0"/>
              <a:t>increases</a:t>
            </a:r>
          </a:p>
          <a:p>
            <a:r>
              <a:rPr lang="en-US" altLang="zh-CN" b="1" dirty="0"/>
              <a:t>High Availability: </a:t>
            </a:r>
            <a:r>
              <a:rPr lang="en-US" altLang="zh-CN" dirty="0"/>
              <a:t>Cassandra treats failures as the norm rather than </a:t>
            </a:r>
            <a:r>
              <a:rPr lang="en-US" altLang="zh-CN" dirty="0" smtClean="0"/>
              <a:t>exception</a:t>
            </a:r>
          </a:p>
          <a:p>
            <a:r>
              <a:rPr lang="en-US" altLang="zh-CN" b="1" dirty="0"/>
              <a:t>High write throughput: </a:t>
            </a:r>
            <a:r>
              <a:rPr lang="en-US" altLang="zh-CN" dirty="0"/>
              <a:t>By efficient disk access policy and flexible consistency level</a:t>
            </a:r>
            <a:endParaRPr lang="zh-CN" altLang="en-US" dirty="0"/>
          </a:p>
        </p:txBody>
      </p:sp>
      <p:pic>
        <p:nvPicPr>
          <p:cNvPr id="4" name="图片 3"/>
          <p:cNvPicPr>
            <a:picLocks noChangeAspect="1"/>
          </p:cNvPicPr>
          <p:nvPr/>
        </p:nvPicPr>
        <p:blipFill>
          <a:blip r:embed="rId2"/>
          <a:stretch>
            <a:fillRect/>
          </a:stretch>
        </p:blipFill>
        <p:spPr>
          <a:xfrm>
            <a:off x="2219325" y="3542297"/>
            <a:ext cx="4705350" cy="2914650"/>
          </a:xfrm>
          <a:prstGeom prst="rect">
            <a:avLst/>
          </a:prstGeom>
        </p:spPr>
      </p:pic>
    </p:spTree>
    <p:extLst>
      <p:ext uri="{BB962C8B-B14F-4D97-AF65-F5344CB8AC3E}">
        <p14:creationId xmlns:p14="http://schemas.microsoft.com/office/powerpoint/2010/main" val="2649084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Cassandra &amp; CAP </a:t>
            </a:r>
            <a:endParaRPr lang="zh-CN" altLang="en-US" dirty="0"/>
          </a:p>
        </p:txBody>
      </p:sp>
      <p:pic>
        <p:nvPicPr>
          <p:cNvPr id="4" name="图片 3"/>
          <p:cNvPicPr>
            <a:picLocks noChangeAspect="1"/>
          </p:cNvPicPr>
          <p:nvPr/>
        </p:nvPicPr>
        <p:blipFill>
          <a:blip r:embed="rId3"/>
          <a:stretch>
            <a:fillRect/>
          </a:stretch>
        </p:blipFill>
        <p:spPr>
          <a:xfrm>
            <a:off x="845720" y="1484384"/>
            <a:ext cx="7452560" cy="4800110"/>
          </a:xfrm>
          <a:prstGeom prst="rect">
            <a:avLst/>
          </a:prstGeom>
        </p:spPr>
      </p:pic>
    </p:spTree>
    <p:extLst>
      <p:ext uri="{BB962C8B-B14F-4D97-AF65-F5344CB8AC3E}">
        <p14:creationId xmlns:p14="http://schemas.microsoft.com/office/powerpoint/2010/main" val="2187258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dirty="0"/>
              <a:t>Data Model</a:t>
            </a:r>
            <a:endParaRPr lang="en-US" dirty="0"/>
          </a:p>
        </p:txBody>
      </p:sp>
    </p:spTree>
    <p:extLst>
      <p:ext uri="{BB962C8B-B14F-4D97-AF65-F5344CB8AC3E}">
        <p14:creationId xmlns:p14="http://schemas.microsoft.com/office/powerpoint/2010/main" val="19304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Data Model</a:t>
            </a:r>
            <a:endParaRPr lang="zh-CN" altLang="en-US" dirty="0"/>
          </a:p>
        </p:txBody>
      </p:sp>
      <p:sp>
        <p:nvSpPr>
          <p:cNvPr id="3" name="内容占位符 2"/>
          <p:cNvSpPr>
            <a:spLocks noGrp="1"/>
          </p:cNvSpPr>
          <p:nvPr>
            <p:ph idx="1"/>
          </p:nvPr>
        </p:nvSpPr>
        <p:spPr>
          <a:xfrm>
            <a:off x="934452" y="2999872"/>
            <a:ext cx="7275095" cy="2739189"/>
          </a:xfrm>
        </p:spPr>
        <p:txBody>
          <a:bodyPr/>
          <a:lstStyle/>
          <a:p>
            <a:pPr marL="0" indent="0" algn="ctr">
              <a:lnSpc>
                <a:spcPct val="200000"/>
              </a:lnSpc>
              <a:spcAft>
                <a:spcPts val="600"/>
              </a:spcAft>
              <a:buNone/>
            </a:pPr>
            <a:r>
              <a:rPr lang="en-US" altLang="zh-CN" dirty="0"/>
              <a:t>A table is a </a:t>
            </a:r>
            <a:r>
              <a:rPr lang="en-US" altLang="zh-CN" b="1" dirty="0"/>
              <a:t>distributed</a:t>
            </a:r>
            <a:r>
              <a:rPr lang="en-US" altLang="zh-CN" dirty="0"/>
              <a:t> </a:t>
            </a:r>
            <a:r>
              <a:rPr lang="en-US" altLang="zh-CN" b="1" dirty="0"/>
              <a:t>multi-dimensional</a:t>
            </a:r>
            <a:r>
              <a:rPr lang="en-US" altLang="zh-CN" dirty="0"/>
              <a:t> map indexed by a </a:t>
            </a:r>
            <a:r>
              <a:rPr lang="en-US" altLang="zh-CN" b="1" dirty="0"/>
              <a:t>key</a:t>
            </a:r>
            <a:endParaRPr lang="zh-CN" altLang="en-US" b="1" dirty="0"/>
          </a:p>
        </p:txBody>
      </p:sp>
      <p:sp>
        <p:nvSpPr>
          <p:cNvPr id="4" name="圆角矩形标注 3"/>
          <p:cNvSpPr/>
          <p:nvPr/>
        </p:nvSpPr>
        <p:spPr bwMode="auto">
          <a:xfrm>
            <a:off x="320842" y="1700463"/>
            <a:ext cx="2662990" cy="1058780"/>
          </a:xfrm>
          <a:prstGeom prst="wedgeRoundRectCallout">
            <a:avLst>
              <a:gd name="adj1" fmla="val 69191"/>
              <a:gd name="adj2" fmla="val 91288"/>
              <a:gd name="adj3" fmla="val 16667"/>
            </a:avLst>
          </a:prstGeom>
          <a:solidFill>
            <a:schemeClr val="accent2"/>
          </a:solidFill>
          <a:ln w="12700" cap="sq" algn="ctr">
            <a:solidFill>
              <a:schemeClr val="tx2"/>
            </a:solidFill>
            <a:miter lim="800000"/>
            <a:headEnd/>
            <a:tailEnd/>
          </a:ln>
          <a:effectLst/>
        </p:spPr>
        <p:txBody>
          <a:bodyPr wrap="none" rtlCol="0" anchor="ctr"/>
          <a:lstStyle/>
          <a:p>
            <a:pPr algn="ctr"/>
            <a:r>
              <a:rPr lang="en-US" altLang="zh-CN" sz="1600" b="1" dirty="0"/>
              <a:t>spreads data </a:t>
            </a:r>
            <a:endParaRPr lang="en-US" altLang="zh-CN" sz="1600" b="1" dirty="0" smtClean="0"/>
          </a:p>
          <a:p>
            <a:pPr algn="ctr"/>
            <a:r>
              <a:rPr lang="en-US" altLang="zh-CN" sz="1600" b="1" dirty="0" smtClean="0"/>
              <a:t>over </a:t>
            </a:r>
            <a:r>
              <a:rPr lang="en-US" altLang="zh-CN" sz="1600" b="1" dirty="0"/>
              <a:t>nodes </a:t>
            </a:r>
            <a:endParaRPr lang="zh-CN" altLang="en-US" sz="1600" b="1" dirty="0" smtClean="0">
              <a:solidFill>
                <a:schemeClr val="bg1"/>
              </a:solidFill>
            </a:endParaRPr>
          </a:p>
        </p:txBody>
      </p:sp>
      <p:sp>
        <p:nvSpPr>
          <p:cNvPr id="5" name="圆角矩形标注 4"/>
          <p:cNvSpPr/>
          <p:nvPr/>
        </p:nvSpPr>
        <p:spPr bwMode="auto">
          <a:xfrm>
            <a:off x="6023810" y="1700463"/>
            <a:ext cx="2815390" cy="1058780"/>
          </a:xfrm>
          <a:prstGeom prst="wedgeRoundRectCallout">
            <a:avLst>
              <a:gd name="adj1" fmla="val -68158"/>
              <a:gd name="adj2" fmla="val 92803"/>
              <a:gd name="adj3" fmla="val 16667"/>
            </a:avLst>
          </a:prstGeom>
          <a:solidFill>
            <a:schemeClr val="accent2"/>
          </a:solidFill>
          <a:ln w="12700" cap="sq" algn="ctr">
            <a:solidFill>
              <a:schemeClr val="tx2"/>
            </a:solidFill>
            <a:miter lim="800000"/>
            <a:headEnd/>
            <a:tailEnd/>
          </a:ln>
          <a:effectLst/>
        </p:spPr>
        <p:txBody>
          <a:bodyPr wrap="none" rtlCol="0" anchor="ctr"/>
          <a:lstStyle/>
          <a:p>
            <a:pPr algn="ctr"/>
            <a:r>
              <a:rPr lang="en-US" altLang="zh-CN" sz="1600" b="1" dirty="0"/>
              <a:t>Multiple columns </a:t>
            </a:r>
            <a:endParaRPr lang="en-US" altLang="zh-CN" sz="1600" b="1" dirty="0" smtClean="0"/>
          </a:p>
          <a:p>
            <a:pPr algn="ctr"/>
            <a:r>
              <a:rPr lang="en-US" altLang="zh-CN" sz="1600" b="1" dirty="0" smtClean="0"/>
              <a:t>per </a:t>
            </a:r>
            <a:r>
              <a:rPr lang="en-US" altLang="zh-CN" sz="1600" b="1" dirty="0"/>
              <a:t>key</a:t>
            </a:r>
            <a:endParaRPr lang="zh-CN" altLang="en-US" sz="1600" b="1" dirty="0" smtClean="0">
              <a:solidFill>
                <a:schemeClr val="bg1"/>
              </a:solidFill>
            </a:endParaRPr>
          </a:p>
        </p:txBody>
      </p:sp>
      <p:sp>
        <p:nvSpPr>
          <p:cNvPr id="6" name="圆角矩形标注 5"/>
          <p:cNvSpPr/>
          <p:nvPr/>
        </p:nvSpPr>
        <p:spPr bwMode="auto">
          <a:xfrm>
            <a:off x="1900988" y="4920910"/>
            <a:ext cx="2815390" cy="1058780"/>
          </a:xfrm>
          <a:prstGeom prst="wedgeRoundRectCallout">
            <a:avLst>
              <a:gd name="adj1" fmla="val 73722"/>
              <a:gd name="adj2" fmla="val -120833"/>
              <a:gd name="adj3" fmla="val 16667"/>
            </a:avLst>
          </a:prstGeom>
          <a:solidFill>
            <a:schemeClr val="accent2"/>
          </a:solidFill>
          <a:ln w="12700" cap="sq" algn="ctr">
            <a:solidFill>
              <a:schemeClr val="tx2"/>
            </a:solidFill>
            <a:miter lim="800000"/>
            <a:headEnd/>
            <a:tailEnd/>
          </a:ln>
          <a:effectLst/>
        </p:spPr>
        <p:txBody>
          <a:bodyPr wrap="none" rtlCol="0" anchor="ctr"/>
          <a:lstStyle/>
          <a:p>
            <a:pPr algn="ctr"/>
            <a:r>
              <a:rPr lang="en-US" altLang="zh-CN" sz="1600" b="1" dirty="0"/>
              <a:t>string with </a:t>
            </a:r>
            <a:endParaRPr lang="en-US" altLang="zh-CN" sz="1600" b="1" dirty="0" smtClean="0"/>
          </a:p>
          <a:p>
            <a:pPr algn="ctr"/>
            <a:r>
              <a:rPr lang="en-US" altLang="zh-CN" sz="1600" b="1" dirty="0" smtClean="0"/>
              <a:t>no </a:t>
            </a:r>
            <a:r>
              <a:rPr lang="en-US" altLang="zh-CN" sz="1600" b="1" dirty="0"/>
              <a:t>size restriction</a:t>
            </a:r>
            <a:endParaRPr lang="zh-CN" altLang="en-US" sz="1600" b="1" dirty="0" smtClean="0">
              <a:solidFill>
                <a:schemeClr val="bg1"/>
              </a:solidFill>
            </a:endParaRPr>
          </a:p>
        </p:txBody>
      </p:sp>
    </p:spTree>
    <p:extLst>
      <p:ext uri="{BB962C8B-B14F-4D97-AF65-F5344CB8AC3E}">
        <p14:creationId xmlns:p14="http://schemas.microsoft.com/office/powerpoint/2010/main" val="16761343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Presentation5" id="{472DB2F7-2F08-4A05-A9C1-C2739473FEDC}" vid="{EF707D0F-4500-435D-83EC-595B030146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1272</TotalTime>
  <Words>1786</Words>
  <Application>Microsoft Macintosh PowerPoint</Application>
  <PresentationFormat>On-screen Show (4:3)</PresentationFormat>
  <Paragraphs>281</Paragraphs>
  <Slides>58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Courier New</vt:lpstr>
      <vt:lpstr>Times New Roman</vt:lpstr>
      <vt:lpstr>Verdana</vt:lpstr>
      <vt:lpstr>Wingdings</vt:lpstr>
      <vt:lpstr>宋体</vt:lpstr>
      <vt:lpstr>Arial</vt:lpstr>
      <vt:lpstr>WPI-White</vt:lpstr>
      <vt:lpstr>PowerPoint Presentation</vt:lpstr>
      <vt:lpstr>Reference</vt:lpstr>
      <vt:lpstr>Outline</vt:lpstr>
      <vt:lpstr>Introduction</vt:lpstr>
      <vt:lpstr>History</vt:lpstr>
      <vt:lpstr>Motivations </vt:lpstr>
      <vt:lpstr>Cassandra &amp; CAP </vt:lpstr>
      <vt:lpstr>Data Model</vt:lpstr>
      <vt:lpstr>Data Model</vt:lpstr>
      <vt:lpstr>Data Model</vt:lpstr>
      <vt:lpstr>Data Model</vt:lpstr>
      <vt:lpstr>Data Model</vt:lpstr>
      <vt:lpstr>Query Language</vt:lpstr>
      <vt:lpstr>Query Language</vt:lpstr>
      <vt:lpstr>CQL CURD Operations</vt:lpstr>
      <vt:lpstr>Cassandra Architecture</vt:lpstr>
      <vt:lpstr>Cassandra Architecture</vt:lpstr>
      <vt:lpstr>Basic Knowledge</vt:lpstr>
      <vt:lpstr>Basic Knowledge</vt:lpstr>
      <vt:lpstr>Basic Knowledge</vt:lpstr>
      <vt:lpstr>Basic Knowledge--Snitch</vt:lpstr>
      <vt:lpstr>Basic Knowledge-- Snitch</vt:lpstr>
      <vt:lpstr>Basic Knowledge-- Gossip</vt:lpstr>
      <vt:lpstr>Basic Knowledge-- Gossip</vt:lpstr>
      <vt:lpstr>Cassandra Architecture</vt:lpstr>
      <vt:lpstr>Partitioning</vt:lpstr>
      <vt:lpstr>Consistent hashing</vt:lpstr>
      <vt:lpstr>Consistent hashing</vt:lpstr>
      <vt:lpstr>Partitioning</vt:lpstr>
      <vt:lpstr>Partitioning</vt:lpstr>
      <vt:lpstr>Cassandra Architecture</vt:lpstr>
      <vt:lpstr>Replication</vt:lpstr>
      <vt:lpstr>Replication</vt:lpstr>
      <vt:lpstr>Replication</vt:lpstr>
      <vt:lpstr>Cassandra Architecture</vt:lpstr>
      <vt:lpstr>Scaling the Cluster--Virtual nodes</vt:lpstr>
      <vt:lpstr>Static token ranges</vt:lpstr>
      <vt:lpstr>Virtual vs single-token architecture</vt:lpstr>
      <vt:lpstr>Virtual vs single-token architecture</vt:lpstr>
      <vt:lpstr>Virtual vs single-token architecture</vt:lpstr>
      <vt:lpstr>Cassandra Architecture</vt:lpstr>
      <vt:lpstr>Bootstrapping</vt:lpstr>
      <vt:lpstr>Cassandra Architecture</vt:lpstr>
      <vt:lpstr>Local Persistence</vt:lpstr>
      <vt:lpstr>Local Persistence</vt:lpstr>
      <vt:lpstr>Local Persistence</vt:lpstr>
      <vt:lpstr>Local Persistence</vt:lpstr>
      <vt:lpstr>Cassandra Architecture</vt:lpstr>
      <vt:lpstr>Membership—Failure Detection</vt:lpstr>
      <vt:lpstr>Membership—Failure Detection</vt:lpstr>
      <vt:lpstr>Cassandra Architecture</vt:lpstr>
      <vt:lpstr>Implementation Details</vt:lpstr>
      <vt:lpstr>About reads in Cassandra </vt:lpstr>
      <vt:lpstr>About writes in Cassandra </vt:lpstr>
      <vt:lpstr>About writes in Cassandra </vt:lpstr>
      <vt:lpstr>About Deletes</vt:lpstr>
      <vt:lpstr>Consistency</vt:lpstr>
      <vt:lpstr>Consistency</vt:lpstr>
    </vt:vector>
  </TitlesOfParts>
  <Company>Worcester Polytechnic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Sequence Mining Application in Smart Homes</dc:title>
  <dc:creator>Michaela Kachadoorian</dc:creator>
  <cp:lastModifiedBy>Boya Zhou</cp:lastModifiedBy>
  <cp:revision>110</cp:revision>
  <dcterms:created xsi:type="dcterms:W3CDTF">2016-04-05T20:54:07Z</dcterms:created>
  <dcterms:modified xsi:type="dcterms:W3CDTF">2016-04-28T17:52:13Z</dcterms:modified>
</cp:coreProperties>
</file>